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lice Bold" charset="1" panose="00000500000000000000"/>
      <p:regular r:id="rId26"/>
    </p:embeddedFont>
    <p:embeddedFont>
      <p:font typeface="Playfair Display Italics" charset="1" panose="00000000000000000000"/>
      <p:regular r:id="rId27"/>
    </p:embeddedFont>
    <p:embeddedFont>
      <p:font typeface="Segment A Bold" charset="1" panose="00000800000000000000"/>
      <p:regular r:id="rId28"/>
    </p:embeddedFont>
    <p:embeddedFont>
      <p:font typeface="Akzidenz-Grotesk" charset="1" panose="02000503030000020003"/>
      <p:regular r:id="rId29"/>
    </p:embeddedFont>
    <p:embeddedFont>
      <p:font typeface="Arial" charset="1" panose="020B0502020202020204"/>
      <p:regular r:id="rId30"/>
    </p:embeddedFont>
    <p:embeddedFont>
      <p:font typeface="Alice" charset="1" panose="00000500000000000000"/>
      <p:regular r:id="rId31"/>
    </p:embeddedFont>
    <p:embeddedFont>
      <p:font typeface="Safira March" charset="1" panose="02000503000000020003"/>
      <p:regular r:id="rId32"/>
    </p:embeddedFont>
    <p:embeddedFont>
      <p:font typeface="Canva Sans" charset="1" panose="020B05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lex.uz/ru/docs/-4590452"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2362761" y="3318153"/>
            <a:ext cx="12834101" cy="2949110"/>
          </a:xfrm>
          <a:prstGeom prst="rect">
            <a:avLst/>
          </a:prstGeom>
        </p:spPr>
        <p:txBody>
          <a:bodyPr anchor="t" rtlCol="false" tIns="0" lIns="0" bIns="0" rIns="0">
            <a:spAutoFit/>
          </a:bodyPr>
          <a:lstStyle/>
          <a:p>
            <a:pPr algn="ctr">
              <a:lnSpc>
                <a:spcPts val="7829"/>
              </a:lnSpc>
            </a:pPr>
            <a:r>
              <a:rPr lang="en-US" sz="5592">
                <a:solidFill>
                  <a:srgbClr val="FFFFFF"/>
                </a:solidFill>
                <a:latin typeface="Alice Bold"/>
                <a:ea typeface="Alice Bold"/>
                <a:cs typeface="Alice Bold"/>
                <a:sym typeface="Alice Bold"/>
              </a:rPr>
              <a:t>O‘ZBEKISTON RESPUBLIKASI BANK TIZIMI VA PUL-KREDIT SIYOSATI</a:t>
            </a:r>
          </a:p>
          <a:p>
            <a:pPr algn="ctr">
              <a:lnSpc>
                <a:spcPts val="7829"/>
              </a:lnSpc>
            </a:pPr>
          </a:p>
        </p:txBody>
      </p:sp>
      <p:sp>
        <p:nvSpPr>
          <p:cNvPr name="TextBox 3" id="3"/>
          <p:cNvSpPr txBox="true"/>
          <p:nvPr/>
        </p:nvSpPr>
        <p:spPr>
          <a:xfrm rot="60000">
            <a:off x="514654" y="6977153"/>
            <a:ext cx="10603734" cy="1131953"/>
          </a:xfrm>
          <a:prstGeom prst="rect">
            <a:avLst/>
          </a:prstGeom>
        </p:spPr>
        <p:txBody>
          <a:bodyPr anchor="t" rtlCol="false" tIns="0" lIns="0" bIns="0" rIns="0">
            <a:spAutoFit/>
          </a:bodyPr>
          <a:lstStyle/>
          <a:p>
            <a:pPr algn="ctr">
              <a:lnSpc>
                <a:spcPts val="4589"/>
              </a:lnSpc>
            </a:pPr>
            <a:r>
              <a:rPr lang="en-US" sz="3278" i="true">
                <a:solidFill>
                  <a:srgbClr val="FFFFFF"/>
                </a:solidFill>
                <a:latin typeface="Playfair Display Italics"/>
                <a:ea typeface="Playfair Display Italics"/>
                <a:cs typeface="Playfair Display Italics"/>
                <a:sym typeface="Playfair Display Italics"/>
              </a:rPr>
              <a:t>BAJARDI: QOBILJONOVA .M . G`OFUROVA .M.   RAIMQULOVA .M.   ABDUG`AFFOROVA ,SH</a:t>
            </a:r>
          </a:p>
        </p:txBody>
      </p:sp>
      <p:sp>
        <p:nvSpPr>
          <p:cNvPr name="TextBox 4" id="4"/>
          <p:cNvSpPr txBox="true"/>
          <p:nvPr/>
        </p:nvSpPr>
        <p:spPr>
          <a:xfrm rot="0">
            <a:off x="853198" y="8421123"/>
            <a:ext cx="6703720" cy="565535"/>
          </a:xfrm>
          <a:prstGeom prst="rect">
            <a:avLst/>
          </a:prstGeom>
        </p:spPr>
        <p:txBody>
          <a:bodyPr anchor="t" rtlCol="false" tIns="0" lIns="0" bIns="0" rIns="0">
            <a:spAutoFit/>
          </a:bodyPr>
          <a:lstStyle/>
          <a:p>
            <a:pPr algn="ctr">
              <a:lnSpc>
                <a:spcPts val="4618"/>
              </a:lnSpc>
            </a:pPr>
            <a:r>
              <a:rPr lang="en-US" sz="3298" i="true">
                <a:solidFill>
                  <a:srgbClr val="FFFFFF"/>
                </a:solidFill>
                <a:latin typeface="Playfair Display Italics"/>
                <a:ea typeface="Playfair Display Italics"/>
                <a:cs typeface="Playfair Display Italics"/>
                <a:sym typeface="Playfair Display Italics"/>
              </a:rPr>
              <a:t>TEKSHIRDI:  SHERALIYEV J.J.</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189566" y="2188379"/>
            <a:ext cx="15908869" cy="7845613"/>
          </a:xfrm>
          <a:custGeom>
            <a:avLst/>
            <a:gdLst/>
            <a:ahLst/>
            <a:cxnLst/>
            <a:rect r="r" b="b" t="t" l="l"/>
            <a:pathLst>
              <a:path h="7845613" w="15908869">
                <a:moveTo>
                  <a:pt x="0" y="0"/>
                </a:moveTo>
                <a:lnTo>
                  <a:pt x="15908868" y="0"/>
                </a:lnTo>
                <a:lnTo>
                  <a:pt x="15908868" y="7845613"/>
                </a:lnTo>
                <a:lnTo>
                  <a:pt x="0" y="7845613"/>
                </a:lnTo>
                <a:lnTo>
                  <a:pt x="0" y="0"/>
                </a:lnTo>
                <a:close/>
              </a:path>
            </a:pathLst>
          </a:custGeom>
          <a:blipFill>
            <a:blip r:embed="rId2"/>
            <a:stretch>
              <a:fillRect l="0" t="-2930" r="0" b="-7074"/>
            </a:stretch>
          </a:blipFill>
        </p:spPr>
      </p:sp>
      <p:sp>
        <p:nvSpPr>
          <p:cNvPr name="TextBox 3" id="3"/>
          <p:cNvSpPr txBox="true"/>
          <p:nvPr/>
        </p:nvSpPr>
        <p:spPr>
          <a:xfrm rot="0">
            <a:off x="2731165" y="69850"/>
            <a:ext cx="12825671" cy="1717676"/>
          </a:xfrm>
          <a:prstGeom prst="rect">
            <a:avLst/>
          </a:prstGeom>
        </p:spPr>
        <p:txBody>
          <a:bodyPr anchor="t" rtlCol="false" tIns="0" lIns="0" bIns="0" rIns="0">
            <a:spAutoFit/>
          </a:bodyPr>
          <a:lstStyle/>
          <a:p>
            <a:pPr algn="ctr">
              <a:lnSpc>
                <a:spcPts val="13999"/>
              </a:lnSpc>
              <a:spcBef>
                <a:spcPct val="0"/>
              </a:spcBef>
            </a:pPr>
            <a:r>
              <a:rPr lang="en-US" b="true" sz="9999">
                <a:solidFill>
                  <a:srgbClr val="FFFFFF"/>
                </a:solidFill>
                <a:latin typeface="Segment A Bold"/>
                <a:ea typeface="Segment A Bold"/>
                <a:cs typeface="Segment A Bold"/>
                <a:sym typeface="Segment A Bold"/>
              </a:rPr>
              <a:t>Tijorat banklarining xizmatlar turi: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87" y="2074237"/>
            <a:ext cx="18390887" cy="7445933"/>
          </a:xfrm>
          <a:custGeom>
            <a:avLst/>
            <a:gdLst/>
            <a:ahLst/>
            <a:cxnLst/>
            <a:rect r="r" b="b" t="t" l="l"/>
            <a:pathLst>
              <a:path h="7445933" w="18390887">
                <a:moveTo>
                  <a:pt x="0" y="0"/>
                </a:moveTo>
                <a:lnTo>
                  <a:pt x="18390887" y="0"/>
                </a:lnTo>
                <a:lnTo>
                  <a:pt x="18390887" y="7445933"/>
                </a:lnTo>
                <a:lnTo>
                  <a:pt x="0" y="7445933"/>
                </a:lnTo>
                <a:lnTo>
                  <a:pt x="0" y="0"/>
                </a:lnTo>
                <a:close/>
              </a:path>
            </a:pathLst>
          </a:custGeom>
          <a:blipFill>
            <a:blip r:embed="rId2"/>
            <a:stretch>
              <a:fillRect l="-132" t="-106" r="-1136" b="-883"/>
            </a:stretch>
          </a:blipFill>
        </p:spPr>
      </p:sp>
      <p:sp>
        <p:nvSpPr>
          <p:cNvPr name="TextBox 3" id="3"/>
          <p:cNvSpPr txBox="true"/>
          <p:nvPr/>
        </p:nvSpPr>
        <p:spPr>
          <a:xfrm rot="0">
            <a:off x="5167124" y="69850"/>
            <a:ext cx="6413004" cy="1717676"/>
          </a:xfrm>
          <a:prstGeom prst="rect">
            <a:avLst/>
          </a:prstGeom>
        </p:spPr>
        <p:txBody>
          <a:bodyPr anchor="t" rtlCol="false" tIns="0" lIns="0" bIns="0" rIns="0">
            <a:spAutoFit/>
          </a:bodyPr>
          <a:lstStyle/>
          <a:p>
            <a:pPr algn="ctr">
              <a:lnSpc>
                <a:spcPts val="13999"/>
              </a:lnSpc>
              <a:spcBef>
                <a:spcPct val="0"/>
              </a:spcBef>
            </a:pPr>
            <a:r>
              <a:rPr lang="en-US" b="true" sz="9999">
                <a:solidFill>
                  <a:srgbClr val="FFFFFF"/>
                </a:solidFill>
                <a:latin typeface="Segment A Bold"/>
                <a:ea typeface="Segment A Bold"/>
                <a:cs typeface="Segment A Bold"/>
                <a:sym typeface="Segment A Bold"/>
              </a:rPr>
              <a:t>TIJORAT BANKLARI DAROMADLARI:</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931417" y="3573462"/>
            <a:ext cx="14425167" cy="3073401"/>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Alice Bold"/>
                <a:ea typeface="Alice Bold"/>
                <a:cs typeface="Alice Bold"/>
                <a:sym typeface="Alice Bold"/>
              </a:rPr>
              <a:t>T</a:t>
            </a:r>
            <a:r>
              <a:rPr lang="en-US" sz="3499">
                <a:solidFill>
                  <a:srgbClr val="FFFFFF"/>
                </a:solidFill>
                <a:latin typeface="Alice Bold"/>
                <a:ea typeface="Alice Bold"/>
                <a:cs typeface="Alice Bold"/>
                <a:sym typeface="Alice Bold"/>
              </a:rPr>
              <a:t>ijorat banklarining asosiy maqsadi foyda olishdir. Tijorat banklarining bevosita ishlab chiqarish, savdo, sug‘urta va moliyaviy operatsiyalar bilan bog‘liq bo‘lmagan boshqa faoliyat turlari bilan shug‘ullanishi mumkin emas .</a:t>
            </a:r>
          </a:p>
          <a:p>
            <a:pPr algn="ctr">
              <a:lnSpc>
                <a:spcPts val="48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0085200" y="0"/>
            <a:ext cx="8202800" cy="10287000"/>
            <a:chOff x="0" y="0"/>
            <a:chExt cx="10937067" cy="13716000"/>
          </a:xfrm>
        </p:grpSpPr>
        <p:pic>
          <p:nvPicPr>
            <p:cNvPr name="Picture 3" id="3"/>
            <p:cNvPicPr>
              <a:picLocks noChangeAspect="true"/>
            </p:cNvPicPr>
            <p:nvPr/>
          </p:nvPicPr>
          <p:blipFill>
            <a:blip r:embed="rId2"/>
            <a:srcRect l="0" t="8144" r="0" b="8144"/>
            <a:stretch>
              <a:fillRect/>
            </a:stretch>
          </p:blipFill>
          <p:spPr>
            <a:xfrm flipH="false" flipV="false">
              <a:off x="0" y="0"/>
              <a:ext cx="10937067" cy="13716000"/>
            </a:xfrm>
            <a:prstGeom prst="rect">
              <a:avLst/>
            </a:prstGeom>
          </p:spPr>
        </p:pic>
      </p:grpSp>
      <p:sp>
        <p:nvSpPr>
          <p:cNvPr name="TextBox 4" id="4"/>
          <p:cNvSpPr txBox="true"/>
          <p:nvPr/>
        </p:nvSpPr>
        <p:spPr>
          <a:xfrm rot="0">
            <a:off x="1028700" y="387015"/>
            <a:ext cx="7906819" cy="1995640"/>
          </a:xfrm>
          <a:prstGeom prst="rect">
            <a:avLst/>
          </a:prstGeom>
        </p:spPr>
        <p:txBody>
          <a:bodyPr anchor="t" rtlCol="false" tIns="0" lIns="0" bIns="0" rIns="0">
            <a:spAutoFit/>
          </a:bodyPr>
          <a:lstStyle/>
          <a:p>
            <a:pPr algn="l">
              <a:lnSpc>
                <a:spcPts val="16300"/>
              </a:lnSpc>
            </a:pPr>
            <a:r>
              <a:rPr lang="en-US" sz="11643" b="true">
                <a:solidFill>
                  <a:srgbClr val="FFFFFF"/>
                </a:solidFill>
                <a:latin typeface="Segment A Bold"/>
                <a:ea typeface="Segment A Bold"/>
                <a:cs typeface="Segment A Bold"/>
                <a:sym typeface="Segment A Bold"/>
              </a:rPr>
              <a:t>PUL-KREDIT SIYOSATI </a:t>
            </a:r>
          </a:p>
        </p:txBody>
      </p:sp>
      <p:sp>
        <p:nvSpPr>
          <p:cNvPr name="TextBox 5" id="5"/>
          <p:cNvSpPr txBox="true"/>
          <p:nvPr/>
        </p:nvSpPr>
        <p:spPr>
          <a:xfrm rot="0">
            <a:off x="530773" y="3597395"/>
            <a:ext cx="8902673" cy="5660905"/>
          </a:xfrm>
          <a:prstGeom prst="rect">
            <a:avLst/>
          </a:prstGeom>
        </p:spPr>
        <p:txBody>
          <a:bodyPr anchor="t" rtlCol="false" tIns="0" lIns="0" bIns="0" rIns="0">
            <a:spAutoFit/>
          </a:bodyPr>
          <a:lstStyle/>
          <a:p>
            <a:pPr algn="ctr">
              <a:lnSpc>
                <a:spcPts val="5624"/>
              </a:lnSpc>
              <a:spcBef>
                <a:spcPct val="0"/>
              </a:spcBef>
            </a:pPr>
            <a:r>
              <a:rPr lang="en-US" sz="4017">
                <a:solidFill>
                  <a:srgbClr val="FFFFFF"/>
                </a:solidFill>
                <a:latin typeface="Alice"/>
                <a:ea typeface="Alice"/>
                <a:cs typeface="Alice"/>
                <a:sym typeface="Alice"/>
              </a:rPr>
              <a:t>•Pul-kredit (monetar) siyosati - to‘liq bandlik sharoitida yalpi ichki mahsulotni ishlab chiqarishga inflatsiyaning ta’sirini kamaytirish yoki bartaraf etish maqsadida muomaladagi pul miqdorini o‘zgartirishga qaratilgan chora-tadbirlar majmuidan iborat.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1153" y="2176293"/>
            <a:ext cx="17905694" cy="7869169"/>
            <a:chOff x="0" y="0"/>
            <a:chExt cx="4715903" cy="2072538"/>
          </a:xfrm>
        </p:grpSpPr>
        <p:sp>
          <p:nvSpPr>
            <p:cNvPr name="Freeform 3" id="3"/>
            <p:cNvSpPr/>
            <p:nvPr/>
          </p:nvSpPr>
          <p:spPr>
            <a:xfrm flipH="false" flipV="false" rot="0">
              <a:off x="0" y="0"/>
              <a:ext cx="4715903" cy="2072538"/>
            </a:xfrm>
            <a:custGeom>
              <a:avLst/>
              <a:gdLst/>
              <a:ahLst/>
              <a:cxnLst/>
              <a:rect r="r" b="b" t="t" l="l"/>
              <a:pathLst>
                <a:path h="2072538" w="4715903">
                  <a:moveTo>
                    <a:pt x="22051" y="0"/>
                  </a:moveTo>
                  <a:lnTo>
                    <a:pt x="4693852" y="0"/>
                  </a:lnTo>
                  <a:cubicBezTo>
                    <a:pt x="4699700" y="0"/>
                    <a:pt x="4705309" y="2323"/>
                    <a:pt x="4709444" y="6459"/>
                  </a:cubicBezTo>
                  <a:cubicBezTo>
                    <a:pt x="4713580" y="10594"/>
                    <a:pt x="4715903" y="16203"/>
                    <a:pt x="4715903" y="22051"/>
                  </a:cubicBezTo>
                  <a:lnTo>
                    <a:pt x="4715903" y="2050487"/>
                  </a:lnTo>
                  <a:cubicBezTo>
                    <a:pt x="4715903" y="2062666"/>
                    <a:pt x="4706030" y="2072538"/>
                    <a:pt x="4693852" y="2072538"/>
                  </a:cubicBezTo>
                  <a:lnTo>
                    <a:pt x="22051" y="2072538"/>
                  </a:lnTo>
                  <a:cubicBezTo>
                    <a:pt x="16203" y="2072538"/>
                    <a:pt x="10594" y="2070215"/>
                    <a:pt x="6459" y="2066080"/>
                  </a:cubicBezTo>
                  <a:cubicBezTo>
                    <a:pt x="2323" y="2061944"/>
                    <a:pt x="0" y="2056336"/>
                    <a:pt x="0" y="2050487"/>
                  </a:cubicBezTo>
                  <a:lnTo>
                    <a:pt x="0" y="22051"/>
                  </a:lnTo>
                  <a:cubicBezTo>
                    <a:pt x="0" y="9873"/>
                    <a:pt x="9873" y="0"/>
                    <a:pt x="22051" y="0"/>
                  </a:cubicBezTo>
                  <a:close/>
                </a:path>
              </a:pathLst>
            </a:custGeom>
            <a:solidFill>
              <a:srgbClr val="000000"/>
            </a:solidFill>
            <a:ln w="47625" cap="rnd">
              <a:solidFill>
                <a:srgbClr val="FFFFFF"/>
              </a:solidFill>
              <a:prstDash val="sysDot"/>
              <a:round/>
            </a:ln>
          </p:spPr>
        </p:sp>
        <p:sp>
          <p:nvSpPr>
            <p:cNvPr name="TextBox 4" id="4"/>
            <p:cNvSpPr txBox="true"/>
            <p:nvPr/>
          </p:nvSpPr>
          <p:spPr>
            <a:xfrm>
              <a:off x="0" y="-38100"/>
              <a:ext cx="4715903" cy="211063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391539" y="-363572"/>
            <a:ext cx="2995779" cy="2995779"/>
          </a:xfrm>
          <a:custGeom>
            <a:avLst/>
            <a:gdLst/>
            <a:ahLst/>
            <a:cxnLst/>
            <a:rect r="r" b="b" t="t" l="l"/>
            <a:pathLst>
              <a:path h="2995779" w="2995779">
                <a:moveTo>
                  <a:pt x="0" y="0"/>
                </a:moveTo>
                <a:lnTo>
                  <a:pt x="2995780" y="0"/>
                </a:lnTo>
                <a:lnTo>
                  <a:pt x="2995780" y="2995780"/>
                </a:lnTo>
                <a:lnTo>
                  <a:pt x="0" y="2995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480974" y="9198308"/>
            <a:ext cx="4940178" cy="1230553"/>
          </a:xfrm>
          <a:custGeom>
            <a:avLst/>
            <a:gdLst/>
            <a:ahLst/>
            <a:cxnLst/>
            <a:rect r="r" b="b" t="t" l="l"/>
            <a:pathLst>
              <a:path h="1230553" w="4940178">
                <a:moveTo>
                  <a:pt x="0" y="0"/>
                </a:moveTo>
                <a:lnTo>
                  <a:pt x="4940178" y="0"/>
                </a:lnTo>
                <a:lnTo>
                  <a:pt x="4940178" y="1230554"/>
                </a:lnTo>
                <a:lnTo>
                  <a:pt x="0" y="1230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145075" y="461701"/>
            <a:ext cx="11796046" cy="1455569"/>
          </a:xfrm>
          <a:prstGeom prst="rect">
            <a:avLst/>
          </a:prstGeom>
        </p:spPr>
        <p:txBody>
          <a:bodyPr anchor="t" rtlCol="false" tIns="0" lIns="0" bIns="0" rIns="0">
            <a:spAutoFit/>
          </a:bodyPr>
          <a:lstStyle/>
          <a:p>
            <a:pPr algn="ctr">
              <a:lnSpc>
                <a:spcPts val="5880"/>
              </a:lnSpc>
            </a:pPr>
            <a:r>
              <a:rPr lang="en-US" sz="4200">
                <a:solidFill>
                  <a:srgbClr val="FFFFFF"/>
                </a:solidFill>
                <a:latin typeface="Safira March"/>
                <a:ea typeface="Safira March"/>
                <a:cs typeface="Safira March"/>
                <a:sym typeface="Safira March"/>
              </a:rPr>
              <a:t>PUL-KREDIT SIYOSATINING MAQSADI</a:t>
            </a:r>
          </a:p>
        </p:txBody>
      </p:sp>
      <p:sp>
        <p:nvSpPr>
          <p:cNvPr name="TextBox 8" id="8"/>
          <p:cNvSpPr txBox="true"/>
          <p:nvPr/>
        </p:nvSpPr>
        <p:spPr>
          <a:xfrm rot="0">
            <a:off x="450223" y="1728830"/>
            <a:ext cx="17387554" cy="8084755"/>
          </a:xfrm>
          <a:prstGeom prst="rect">
            <a:avLst/>
          </a:prstGeom>
        </p:spPr>
        <p:txBody>
          <a:bodyPr anchor="t" rtlCol="false" tIns="0" lIns="0" bIns="0" rIns="0">
            <a:spAutoFit/>
          </a:bodyPr>
          <a:lstStyle/>
          <a:p>
            <a:pPr algn="l">
              <a:lnSpc>
                <a:spcPts val="3783"/>
              </a:lnSpc>
              <a:spcBef>
                <a:spcPct val="0"/>
              </a:spcBef>
            </a:pPr>
          </a:p>
          <a:p>
            <a:pPr algn="l">
              <a:lnSpc>
                <a:spcPts val="3783"/>
              </a:lnSpc>
              <a:spcBef>
                <a:spcPct val="0"/>
              </a:spcBef>
            </a:pPr>
            <a:r>
              <a:rPr lang="en-US" sz="2702">
                <a:solidFill>
                  <a:srgbClr val="FFFFFF"/>
                </a:solidFill>
                <a:latin typeface="Canva Sans"/>
                <a:ea typeface="Canva Sans"/>
                <a:cs typeface="Canva Sans"/>
                <a:sym typeface="Canva Sans"/>
              </a:rPr>
              <a:t>“O‘zbekiston Respublikasi Markaziy banki to‘g‘risida”gi Qonunga muvofiq, pul-kredit siyosatini ishlab chiqish va amalga oshirish Markaziy bankning asosiy vazifalaridan biri hisoblanadi.</a:t>
            </a:r>
          </a:p>
          <a:p>
            <a:pPr algn="l">
              <a:lnSpc>
                <a:spcPts val="3783"/>
              </a:lnSpc>
              <a:spcBef>
                <a:spcPct val="0"/>
              </a:spcBef>
            </a:pPr>
            <a:r>
              <a:rPr lang="en-US" sz="2702">
                <a:solidFill>
                  <a:srgbClr val="FFFFFF"/>
                </a:solidFill>
                <a:latin typeface="Canva Sans"/>
                <a:ea typeface="Canva Sans"/>
                <a:cs typeface="Canva Sans"/>
                <a:sym typeface="Canva Sans"/>
              </a:rPr>
              <a:t>    Markaziy bank pul-kredit siyosatini narxlar barqarorligini ta’minlash maqsadidan kelib chiqqan holda ishlab chiqadi va amalga oshiradi. Narxlar barqarorligi past va barqaror inflyatsiya darajasini anglatadi.</a:t>
            </a:r>
          </a:p>
          <a:p>
            <a:pPr algn="l">
              <a:lnSpc>
                <a:spcPts val="3783"/>
              </a:lnSpc>
              <a:spcBef>
                <a:spcPct val="0"/>
              </a:spcBef>
            </a:pPr>
            <a:r>
              <a:rPr lang="en-US" sz="2702">
                <a:solidFill>
                  <a:srgbClr val="FFFFFF"/>
                </a:solidFill>
                <a:latin typeface="Canva Sans"/>
                <a:ea typeface="Canva Sans"/>
                <a:cs typeface="Canva Sans"/>
                <a:sym typeface="Canva Sans"/>
              </a:rPr>
              <a:t>O‘zbekiston Respublikasi Prezidentining PF-5877-sonli “Inflyatsion targetlash rejimiga bosqichma-bosqich o‘tish orqali pul-kredit siyosatini takomillashtirish to‘g‘risida”gi Farmoniga asosan inflyatsiya bo‘yicha doimiy maqsad (target) 5 foiz etib belgilangan va ushbu maqsadga erishish vazifasi Markaziy bank zimmasiga yuklatilgan.</a:t>
            </a:r>
          </a:p>
          <a:p>
            <a:pPr algn="l">
              <a:lnSpc>
                <a:spcPts val="3783"/>
              </a:lnSpc>
              <a:spcBef>
                <a:spcPct val="0"/>
              </a:spcBef>
            </a:pPr>
            <a:r>
              <a:rPr lang="en-US" sz="2702">
                <a:solidFill>
                  <a:srgbClr val="FFFFFF"/>
                </a:solidFill>
                <a:latin typeface="Canva Sans"/>
                <a:ea typeface="Canva Sans"/>
                <a:cs typeface="Canva Sans"/>
                <a:sym typeface="Canva Sans"/>
              </a:rPr>
              <a:t>     Markaziy bank tomonidan inflyatsion targetning ta’minlanishi aholi va tadbirkorlarning daromadlari va jamg‘armalarining xarid qobiliyatini saqlaydi, ularga uzoq muddatli xarajatlarini rejalashtirish imkonini beradi hamda barqaror va inklyuziv iqtisodiy o‘sishga qulay sharoitlarni yaratadi.</a:t>
            </a:r>
          </a:p>
          <a:p>
            <a:pPr algn="l">
              <a:lnSpc>
                <a:spcPts val="3783"/>
              </a:lnSpc>
              <a:spcBef>
                <a:spcPct val="0"/>
              </a:spcBef>
            </a:pPr>
            <a:r>
              <a:rPr lang="en-US" sz="2702">
                <a:solidFill>
                  <a:srgbClr val="FFFFFF"/>
                </a:solidFill>
                <a:latin typeface="Canva Sans"/>
                <a:ea typeface="Canva Sans"/>
                <a:cs typeface="Canva Sans"/>
                <a:sym typeface="Canva Sans"/>
              </a:rPr>
              <a:t>    Shu bilan birga, doimiy past inflyatsiya mamlakatga barqaror investitsiyalar kirib kelishiga, inflyatsiya mukofotining kamayishi evaziga foiz stavkalarining pasayishiga, milliy valyutaga bo‘lgan ishonchning ortishi sharoitida iqtisodiyotning tashqi xatarlarga ta’sirchanligining pasayishiga xizmat qiladi.</a:t>
            </a:r>
          </a:p>
          <a:p>
            <a:pPr algn="l">
              <a:lnSpc>
                <a:spcPts val="3783"/>
              </a:lnSpc>
              <a:spcBef>
                <a:spcPct val="0"/>
              </a:spcBef>
            </a:pPr>
            <a:r>
              <a:rPr lang="en-US" sz="2702">
                <a:solidFill>
                  <a:srgbClr val="FFFFFF"/>
                </a:solidFill>
                <a:latin typeface="Canva Sans"/>
                <a:ea typeface="Canva Sans"/>
                <a:cs typeface="Canva Sans"/>
                <a:sym typeface="Canva Sans"/>
              </a:rPr>
              <a:t>Samarali pul-kredit siyosati iqtisodiyotning salohiyatidan keskin va davomiy og‘ishining oldini olish va salbiy ta’sirlarni yumshatish choralarini ko‘rish imkoniyatlarini yaratadi.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518198" y="50606"/>
            <a:ext cx="11130461" cy="1717638"/>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PUL-KREDIT SIYOSATINING ASOSIY TAMOYILLARI</a:t>
            </a:r>
          </a:p>
        </p:txBody>
      </p:sp>
      <p:grpSp>
        <p:nvGrpSpPr>
          <p:cNvPr name="Group 3" id="3"/>
          <p:cNvGrpSpPr/>
          <p:nvPr/>
        </p:nvGrpSpPr>
        <p:grpSpPr>
          <a:xfrm rot="0">
            <a:off x="0" y="1895245"/>
            <a:ext cx="7290367" cy="8391755"/>
            <a:chOff x="0" y="0"/>
            <a:chExt cx="9720489" cy="11189007"/>
          </a:xfrm>
        </p:grpSpPr>
        <p:pic>
          <p:nvPicPr>
            <p:cNvPr name="Picture 4" id="4"/>
            <p:cNvPicPr>
              <a:picLocks noChangeAspect="true"/>
            </p:cNvPicPr>
            <p:nvPr/>
          </p:nvPicPr>
          <p:blipFill>
            <a:blip r:embed="rId2"/>
            <a:srcRect l="21005" t="0" r="21005" b="0"/>
            <a:stretch>
              <a:fillRect/>
            </a:stretch>
          </p:blipFill>
          <p:spPr>
            <a:xfrm flipH="false" flipV="false">
              <a:off x="0" y="0"/>
              <a:ext cx="9720489" cy="11189007"/>
            </a:xfrm>
            <a:prstGeom prst="rect">
              <a:avLst/>
            </a:prstGeom>
          </p:spPr>
        </p:pic>
      </p:grpSp>
      <p:sp>
        <p:nvSpPr>
          <p:cNvPr name="TextBox 5" id="5"/>
          <p:cNvSpPr txBox="true"/>
          <p:nvPr/>
        </p:nvSpPr>
        <p:spPr>
          <a:xfrm rot="0">
            <a:off x="7779122" y="2055472"/>
            <a:ext cx="10116157" cy="8406053"/>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Canva Sans"/>
                <a:ea typeface="Canva Sans"/>
                <a:cs typeface="Canva Sans"/>
                <a:sym typeface="Canva Sans"/>
              </a:rPr>
              <a:t>Inflyatsiya bo‘yicha target belgilanadi va barcha pul-kredit siyosati choralari ushbu targetga erishishga qaratiladi;</a:t>
            </a:r>
          </a:p>
          <a:p>
            <a:pPr algn="l">
              <a:lnSpc>
                <a:spcPts val="4480"/>
              </a:lnSpc>
              <a:spcBef>
                <a:spcPct val="0"/>
              </a:spcBef>
            </a:pPr>
            <a:r>
              <a:rPr lang="en-US" sz="3200">
                <a:solidFill>
                  <a:srgbClr val="FFFFFF"/>
                </a:solidFill>
                <a:latin typeface="Canva Sans"/>
                <a:ea typeface="Canva Sans"/>
                <a:cs typeface="Canva Sans"/>
                <a:sym typeface="Canva Sans"/>
              </a:rPr>
              <a:t>Markaziy bankning asosiy stavkasi pul-kredit siyosatining asosiy instrumenti hisoblanadi;</a:t>
            </a:r>
          </a:p>
          <a:p>
            <a:pPr algn="l">
              <a:lnSpc>
                <a:spcPts val="4480"/>
              </a:lnSpc>
              <a:spcBef>
                <a:spcPct val="0"/>
              </a:spcBef>
            </a:pPr>
            <a:r>
              <a:rPr lang="en-US" sz="3200">
                <a:solidFill>
                  <a:srgbClr val="FFFFFF"/>
                </a:solidFill>
                <a:latin typeface="Canva Sans"/>
                <a:ea typeface="Canva Sans"/>
                <a:cs typeface="Canva Sans"/>
                <a:sym typeface="Canva Sans"/>
              </a:rPr>
              <a:t>Pul-kredit siyosati operatsion mexanizmi Markaziy bank tomonidan mustaqil ravishda ishlab chiqiladi va takomillashtirib boriladi;</a:t>
            </a:r>
          </a:p>
          <a:p>
            <a:pPr algn="l">
              <a:lnSpc>
                <a:spcPts val="4480"/>
              </a:lnSpc>
              <a:spcBef>
                <a:spcPct val="0"/>
              </a:spcBef>
            </a:pPr>
            <a:r>
              <a:rPr lang="en-US" sz="3200">
                <a:solidFill>
                  <a:srgbClr val="FFFFFF"/>
                </a:solidFill>
                <a:latin typeface="Canva Sans"/>
                <a:ea typeface="Canva Sans"/>
                <a:cs typeface="Canva Sans"/>
                <a:sym typeface="Canva Sans"/>
              </a:rPr>
              <a:t>Pul-kredit siyosatiga oid qarorlar keng qamrovli makroiqtisodiy tahlil va prognozlarga asoslanadi;</a:t>
            </a:r>
          </a:p>
          <a:p>
            <a:pPr algn="l">
              <a:lnSpc>
                <a:spcPts val="4480"/>
              </a:lnSpc>
              <a:spcBef>
                <a:spcPct val="0"/>
              </a:spcBef>
            </a:pPr>
            <a:r>
              <a:rPr lang="en-US" sz="3200">
                <a:solidFill>
                  <a:srgbClr val="FFFFFF"/>
                </a:solidFill>
                <a:latin typeface="Canva Sans"/>
                <a:ea typeface="Canva Sans"/>
                <a:cs typeface="Canva Sans"/>
                <a:sym typeface="Canva Sans"/>
              </a:rPr>
              <a:t>Markaziy bank valyuta siyosatini erkin suzuvchi valyuta kursi rejimida amalga oshiradi;</a:t>
            </a:r>
          </a:p>
          <a:p>
            <a:pPr algn="l">
              <a:lnSpc>
                <a:spcPts val="4480"/>
              </a:lnSpc>
              <a:spcBef>
                <a:spcPct val="0"/>
              </a:spcBef>
            </a:pPr>
            <a:r>
              <a:rPr lang="en-US" sz="3200">
                <a:solidFill>
                  <a:srgbClr val="FFFFFF"/>
                </a:solidFill>
                <a:latin typeface="Canva Sans"/>
                <a:ea typeface="Canva Sans"/>
                <a:cs typeface="Canva Sans"/>
                <a:sym typeface="Canva Sans"/>
              </a:rPr>
              <a:t>Pul-kredit siyosati shaffof tarzda olib boriladi va har bir qaror keng jamoatchilikka batafsil tushuntiriladi.</a:t>
            </a:r>
          </a:p>
          <a:p>
            <a:pPr algn="l">
              <a:lnSpc>
                <a:spcPts val="4480"/>
              </a:lnSpc>
              <a:spcBef>
                <a:spcPct val="0"/>
              </a:spcBef>
            </a:pPr>
            <a:r>
              <a:rPr lang="en-US" sz="3200">
                <a:solidFill>
                  <a:srgbClr val="FFFFFF"/>
                </a:solidFill>
                <a:latin typeface="Canva Sans"/>
                <a:ea typeface="Canva Sans"/>
                <a:cs typeface="Canva Sans"/>
                <a:sym typeface="Canva Sans"/>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436445" y="247016"/>
            <a:ext cx="4157942" cy="1950639"/>
          </a:xfrm>
          <a:prstGeom prst="rect">
            <a:avLst/>
          </a:prstGeom>
        </p:spPr>
        <p:txBody>
          <a:bodyPr anchor="t" rtlCol="false" tIns="0" lIns="0" bIns="0" rIns="0">
            <a:spAutoFit/>
          </a:bodyPr>
          <a:lstStyle/>
          <a:p>
            <a:pPr algn="l">
              <a:lnSpc>
                <a:spcPts val="15857"/>
              </a:lnSpc>
            </a:pPr>
            <a:r>
              <a:rPr lang="en-US" sz="11326" b="true">
                <a:solidFill>
                  <a:srgbClr val="FFFFFF"/>
                </a:solidFill>
                <a:latin typeface="Segment A Bold"/>
                <a:ea typeface="Segment A Bold"/>
                <a:cs typeface="Segment A Bold"/>
                <a:sym typeface="Segment A Bold"/>
              </a:rPr>
              <a:t>VOSITALAR:</a:t>
            </a:r>
          </a:p>
        </p:txBody>
      </p:sp>
      <p:grpSp>
        <p:nvGrpSpPr>
          <p:cNvPr name="Group 3" id="3"/>
          <p:cNvGrpSpPr/>
          <p:nvPr/>
        </p:nvGrpSpPr>
        <p:grpSpPr>
          <a:xfrm rot="0">
            <a:off x="11065147" y="0"/>
            <a:ext cx="7222853" cy="10287000"/>
            <a:chOff x="0" y="0"/>
            <a:chExt cx="9630471" cy="13716000"/>
          </a:xfrm>
        </p:grpSpPr>
        <p:pic>
          <p:nvPicPr>
            <p:cNvPr name="Picture 4" id="4"/>
            <p:cNvPicPr>
              <a:picLocks noChangeAspect="true"/>
            </p:cNvPicPr>
            <p:nvPr/>
          </p:nvPicPr>
          <p:blipFill>
            <a:blip r:embed="rId2"/>
            <a:srcRect l="26610" t="0" r="26610" b="0"/>
            <a:stretch>
              <a:fillRect/>
            </a:stretch>
          </p:blipFill>
          <p:spPr>
            <a:xfrm flipH="false" flipV="false">
              <a:off x="0" y="0"/>
              <a:ext cx="9630471" cy="13716000"/>
            </a:xfrm>
            <a:prstGeom prst="rect">
              <a:avLst/>
            </a:prstGeom>
          </p:spPr>
        </p:pic>
      </p:grpSp>
      <p:grpSp>
        <p:nvGrpSpPr>
          <p:cNvPr name="Group 5" id="5"/>
          <p:cNvGrpSpPr/>
          <p:nvPr/>
        </p:nvGrpSpPr>
        <p:grpSpPr>
          <a:xfrm rot="0">
            <a:off x="0" y="0"/>
            <a:ext cx="1253280" cy="10287000"/>
            <a:chOff x="0" y="0"/>
            <a:chExt cx="1671041" cy="13716000"/>
          </a:xfrm>
        </p:grpSpPr>
        <p:pic>
          <p:nvPicPr>
            <p:cNvPr name="Picture 6" id="6"/>
            <p:cNvPicPr>
              <a:picLocks noChangeAspect="true"/>
            </p:cNvPicPr>
            <p:nvPr/>
          </p:nvPicPr>
          <p:blipFill>
            <a:blip r:embed="rId2"/>
            <a:srcRect l="87808" t="0" r="4074" b="0"/>
            <a:stretch>
              <a:fillRect/>
            </a:stretch>
          </p:blipFill>
          <p:spPr>
            <a:xfrm flipH="false" flipV="false">
              <a:off x="0" y="0"/>
              <a:ext cx="1671041" cy="13716000"/>
            </a:xfrm>
            <a:prstGeom prst="rect">
              <a:avLst/>
            </a:prstGeom>
          </p:spPr>
        </p:pic>
      </p:grpSp>
      <p:sp>
        <p:nvSpPr>
          <p:cNvPr name="TextBox 7" id="7"/>
          <p:cNvSpPr txBox="true"/>
          <p:nvPr/>
        </p:nvSpPr>
        <p:spPr>
          <a:xfrm rot="0">
            <a:off x="451011" y="2870954"/>
            <a:ext cx="10286753" cy="6601009"/>
          </a:xfrm>
          <a:prstGeom prst="rect">
            <a:avLst/>
          </a:prstGeom>
        </p:spPr>
        <p:txBody>
          <a:bodyPr anchor="t" rtlCol="false" tIns="0" lIns="0" bIns="0" rIns="0">
            <a:spAutoFit/>
          </a:bodyPr>
          <a:lstStyle/>
          <a:p>
            <a:pPr algn="l">
              <a:lnSpc>
                <a:spcPts val="4759"/>
              </a:lnSpc>
            </a:pPr>
            <a:r>
              <a:rPr lang="en-US" sz="3399">
                <a:solidFill>
                  <a:srgbClr val="FFFFFF"/>
                </a:solidFill>
                <a:latin typeface="Alice"/>
                <a:ea typeface="Alice"/>
                <a:cs typeface="Alice"/>
                <a:sym typeface="Alice"/>
              </a:rPr>
              <a:t>HISOB STAVKASI :  (markaziy bank tomonidan tijart banklariga beriladigan ssudaning foiz stavkasi )</a:t>
            </a:r>
          </a:p>
          <a:p>
            <a:pPr algn="l">
              <a:lnSpc>
                <a:spcPts val="4759"/>
              </a:lnSpc>
            </a:pPr>
          </a:p>
          <a:p>
            <a:pPr algn="l">
              <a:lnSpc>
                <a:spcPts val="4759"/>
              </a:lnSpc>
            </a:pPr>
            <a:r>
              <a:rPr lang="en-US" sz="3399">
                <a:solidFill>
                  <a:srgbClr val="FFFFFF"/>
                </a:solidFill>
                <a:latin typeface="Alice"/>
                <a:ea typeface="Alice"/>
                <a:cs typeface="Alice"/>
                <a:sym typeface="Alice"/>
              </a:rPr>
              <a:t>MAJBURIY  ZAXIRALAR NORMASI :  (kredit maqsadlari uchun ishlatilmaydigan bank omonatlaridan bir qismi )</a:t>
            </a:r>
          </a:p>
          <a:p>
            <a:pPr algn="l">
              <a:lnSpc>
                <a:spcPts val="4759"/>
              </a:lnSpc>
            </a:pPr>
          </a:p>
          <a:p>
            <a:pPr algn="l">
              <a:lnSpc>
                <a:spcPts val="4759"/>
              </a:lnSpc>
              <a:spcBef>
                <a:spcPct val="0"/>
              </a:spcBef>
            </a:pPr>
            <a:r>
              <a:rPr lang="en-US" sz="3399">
                <a:solidFill>
                  <a:srgbClr val="FFFFFF"/>
                </a:solidFill>
                <a:latin typeface="Alice"/>
                <a:ea typeface="Alice"/>
                <a:cs typeface="Alice"/>
                <a:sym typeface="Alice"/>
              </a:rPr>
              <a:t>OCHIQ BOZORDAGI  OPERATSIYALAR :  (markaziy bank tomonidan davlat obligatsiyalarini ( qimmatli qog`ozlarini) tijorat banklari va  alohida sotib olish  va ularga  sotish bo`yicha operatsiyalar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64925"/>
            <a:chOff x="0" y="0"/>
            <a:chExt cx="24384000" cy="5153233"/>
          </a:xfrm>
        </p:grpSpPr>
        <p:pic>
          <p:nvPicPr>
            <p:cNvPr name="Picture 3" id="3"/>
            <p:cNvPicPr>
              <a:picLocks noChangeAspect="true"/>
            </p:cNvPicPr>
            <p:nvPr/>
          </p:nvPicPr>
          <p:blipFill>
            <a:blip r:embed="rId2"/>
            <a:srcRect l="0" t="61884" r="0" b="6394"/>
            <a:stretch>
              <a:fillRect/>
            </a:stretch>
          </p:blipFill>
          <p:spPr>
            <a:xfrm flipH="false" flipV="false">
              <a:off x="0" y="0"/>
              <a:ext cx="24384000" cy="5153233"/>
            </a:xfrm>
            <a:prstGeom prst="rect">
              <a:avLst/>
            </a:prstGeom>
          </p:spPr>
        </p:pic>
      </p:grpSp>
      <p:sp>
        <p:nvSpPr>
          <p:cNvPr name="TextBox 4" id="4"/>
          <p:cNvSpPr txBox="true"/>
          <p:nvPr/>
        </p:nvSpPr>
        <p:spPr>
          <a:xfrm rot="0">
            <a:off x="712665" y="5086350"/>
            <a:ext cx="8431335" cy="5033981"/>
          </a:xfrm>
          <a:prstGeom prst="rect">
            <a:avLst/>
          </a:prstGeom>
        </p:spPr>
        <p:txBody>
          <a:bodyPr anchor="t" rtlCol="false" tIns="0" lIns="0" bIns="0" rIns="0">
            <a:spAutoFit/>
          </a:bodyPr>
          <a:lstStyle/>
          <a:p>
            <a:pPr algn="l">
              <a:lnSpc>
                <a:spcPts val="4479"/>
              </a:lnSpc>
              <a:spcBef>
                <a:spcPct val="0"/>
              </a:spcBef>
            </a:pPr>
            <a:r>
              <a:rPr lang="en-US" sz="3199">
                <a:solidFill>
                  <a:srgbClr val="FF3131"/>
                </a:solidFill>
                <a:latin typeface="Canva Sans"/>
                <a:ea typeface="Canva Sans"/>
                <a:cs typeface="Canva Sans"/>
                <a:sym typeface="Canva Sans"/>
              </a:rPr>
              <a:t>I</a:t>
            </a:r>
            <a:r>
              <a:rPr lang="en-US" sz="3199">
                <a:solidFill>
                  <a:srgbClr val="FF5757"/>
                </a:solidFill>
                <a:latin typeface="Canva Sans"/>
                <a:ea typeface="Canva Sans"/>
                <a:cs typeface="Canva Sans"/>
                <a:sym typeface="Canva Sans"/>
              </a:rPr>
              <a:t>nflyatsiya darajasi</a:t>
            </a:r>
          </a:p>
          <a:p>
            <a:pPr algn="l">
              <a:lnSpc>
                <a:spcPts val="4479"/>
              </a:lnSpc>
              <a:spcBef>
                <a:spcPct val="0"/>
              </a:spcBef>
            </a:pPr>
            <a:r>
              <a:rPr lang="en-US" sz="3199">
                <a:solidFill>
                  <a:srgbClr val="FFFFFF"/>
                </a:solidFill>
                <a:latin typeface="Canva Sans"/>
                <a:ea typeface="Canva Sans"/>
                <a:cs typeface="Canva Sans"/>
                <a:sym typeface="Canva Sans"/>
              </a:rPr>
              <a:t>O‘zbekiston iqtisodiyotining tez o‘sishi inflyatsiyani yuqori darajada ushlab turishga olib kelishi mumkin.</a:t>
            </a:r>
          </a:p>
          <a:p>
            <a:pPr algn="l">
              <a:lnSpc>
                <a:spcPts val="4479"/>
              </a:lnSpc>
              <a:spcBef>
                <a:spcPct val="0"/>
              </a:spcBef>
            </a:pPr>
            <a:r>
              <a:rPr lang="en-US" sz="3199">
                <a:solidFill>
                  <a:srgbClr val="FF5757"/>
                </a:solidFill>
                <a:latin typeface="Canva Sans"/>
                <a:ea typeface="Canva Sans"/>
                <a:cs typeface="Canva Sans"/>
                <a:sym typeface="Canva Sans"/>
              </a:rPr>
              <a:t>Kreditlashning past darajasi</a:t>
            </a:r>
          </a:p>
          <a:p>
            <a:pPr algn="l">
              <a:lnSpc>
                <a:spcPts val="4479"/>
              </a:lnSpc>
              <a:spcBef>
                <a:spcPct val="0"/>
              </a:spcBef>
            </a:pPr>
            <a:r>
              <a:rPr lang="en-US" sz="3199">
                <a:solidFill>
                  <a:srgbClr val="FFFFFF"/>
                </a:solidFill>
                <a:latin typeface="Canva Sans"/>
                <a:ea typeface="Canva Sans"/>
                <a:cs typeface="Canva Sans"/>
                <a:sym typeface="Canva Sans"/>
              </a:rPr>
              <a:t>Banklarning kreditlashga ehtiyotkorlik bilan yondashuvi kichik biznesning moliyaviy imkoniyatlariga ta'sir qilishi mumkin.</a:t>
            </a:r>
          </a:p>
        </p:txBody>
      </p:sp>
      <p:sp>
        <p:nvSpPr>
          <p:cNvPr name="TextBox 5" id="5"/>
          <p:cNvSpPr txBox="true"/>
          <p:nvPr/>
        </p:nvSpPr>
        <p:spPr>
          <a:xfrm rot="0">
            <a:off x="9144000" y="5086350"/>
            <a:ext cx="8739849" cy="4471968"/>
          </a:xfrm>
          <a:prstGeom prst="rect">
            <a:avLst/>
          </a:prstGeom>
        </p:spPr>
        <p:txBody>
          <a:bodyPr anchor="t" rtlCol="false" tIns="0" lIns="0" bIns="0" rIns="0">
            <a:spAutoFit/>
          </a:bodyPr>
          <a:lstStyle/>
          <a:p>
            <a:pPr algn="l">
              <a:lnSpc>
                <a:spcPts val="4480"/>
              </a:lnSpc>
              <a:spcBef>
                <a:spcPct val="0"/>
              </a:spcBef>
            </a:pPr>
            <a:r>
              <a:rPr lang="en-US" sz="3200">
                <a:solidFill>
                  <a:srgbClr val="FF3131"/>
                </a:solidFill>
                <a:latin typeface="Canva Sans"/>
                <a:ea typeface="Canva Sans"/>
                <a:cs typeface="Canva Sans"/>
                <a:sym typeface="Canva Sans"/>
              </a:rPr>
              <a:t>Valyuta kursi beqarorligi</a:t>
            </a:r>
          </a:p>
          <a:p>
            <a:pPr algn="l">
              <a:lnSpc>
                <a:spcPts val="4480"/>
              </a:lnSpc>
              <a:spcBef>
                <a:spcPct val="0"/>
              </a:spcBef>
            </a:pPr>
            <a:r>
              <a:rPr lang="en-US" sz="3200">
                <a:solidFill>
                  <a:srgbClr val="FFFFFF"/>
                </a:solidFill>
                <a:latin typeface="Canva Sans"/>
                <a:ea typeface="Canva Sans"/>
                <a:cs typeface="Canva Sans"/>
                <a:sym typeface="Canva Sans"/>
              </a:rPr>
              <a:t>Jahon bozorlaridagi o‘zgarishlar O‘zbekiston so‘mining kursiga ta'sir qilib, iqtisodiyotga salbiy ta'sir ko‘rsatishi mumkin.</a:t>
            </a:r>
          </a:p>
          <a:p>
            <a:pPr algn="l">
              <a:lnSpc>
                <a:spcPts val="4480"/>
              </a:lnSpc>
              <a:spcBef>
                <a:spcPct val="0"/>
              </a:spcBef>
            </a:pPr>
            <a:r>
              <a:rPr lang="en-US" sz="3200">
                <a:solidFill>
                  <a:srgbClr val="FF3131"/>
                </a:solidFill>
                <a:latin typeface="Canva Sans"/>
                <a:ea typeface="Canva Sans"/>
                <a:cs typeface="Canva Sans"/>
                <a:sym typeface="Canva Sans"/>
              </a:rPr>
              <a:t>Bank tizimining samaradorligi</a:t>
            </a:r>
          </a:p>
          <a:p>
            <a:pPr algn="l">
              <a:lnSpc>
                <a:spcPts val="4480"/>
              </a:lnSpc>
              <a:spcBef>
                <a:spcPct val="0"/>
              </a:spcBef>
            </a:pPr>
            <a:r>
              <a:rPr lang="en-US" sz="3200">
                <a:solidFill>
                  <a:srgbClr val="FFFFFF"/>
                </a:solidFill>
                <a:latin typeface="Canva Sans"/>
                <a:ea typeface="Canva Sans"/>
                <a:cs typeface="Canva Sans"/>
                <a:sym typeface="Canva Sans"/>
              </a:rPr>
              <a:t>Bank tizimining samaradorligi va xizmatlarning sifatini oshirish bo‘yicha doimiy ravishda ish olib borish kerak.</a:t>
            </a:r>
          </a:p>
        </p:txBody>
      </p:sp>
      <p:sp>
        <p:nvSpPr>
          <p:cNvPr name="TextBox 6" id="6"/>
          <p:cNvSpPr txBox="true"/>
          <p:nvPr/>
        </p:nvSpPr>
        <p:spPr>
          <a:xfrm rot="0">
            <a:off x="5822192" y="4377574"/>
            <a:ext cx="6077396" cy="537883"/>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Canva Sans"/>
                <a:ea typeface="Canva Sans"/>
                <a:cs typeface="Canva Sans"/>
                <a:sym typeface="Canva Sans"/>
              </a:rPr>
              <a:t>Pul-Kredit Siyosati Muammolar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305822"/>
            <a:ext cx="6158878" cy="3489251"/>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ASOSIY STAVKA</a:t>
            </a:r>
          </a:p>
          <a:p>
            <a:pPr algn="l">
              <a:lnSpc>
                <a:spcPts val="13999"/>
              </a:lnSpc>
            </a:pPr>
          </a:p>
        </p:txBody>
      </p:sp>
      <p:grpSp>
        <p:nvGrpSpPr>
          <p:cNvPr name="Group 3" id="3"/>
          <p:cNvGrpSpPr/>
          <p:nvPr/>
        </p:nvGrpSpPr>
        <p:grpSpPr>
          <a:xfrm rot="0">
            <a:off x="154423" y="5700886"/>
            <a:ext cx="18288000" cy="4586114"/>
            <a:chOff x="0" y="0"/>
            <a:chExt cx="24384000" cy="6114819"/>
          </a:xfrm>
        </p:grpSpPr>
        <p:pic>
          <p:nvPicPr>
            <p:cNvPr name="Picture 4" id="4"/>
            <p:cNvPicPr>
              <a:picLocks noChangeAspect="true"/>
            </p:cNvPicPr>
            <p:nvPr/>
          </p:nvPicPr>
          <p:blipFill>
            <a:blip r:embed="rId2"/>
            <a:srcRect l="0" t="18593" r="0" b="43767"/>
            <a:stretch>
              <a:fillRect/>
            </a:stretch>
          </p:blipFill>
          <p:spPr>
            <a:xfrm flipH="false" flipV="false">
              <a:off x="0" y="0"/>
              <a:ext cx="24384000" cy="6114819"/>
            </a:xfrm>
            <a:prstGeom prst="rect">
              <a:avLst/>
            </a:prstGeom>
          </p:spPr>
        </p:pic>
      </p:grpSp>
      <p:sp>
        <p:nvSpPr>
          <p:cNvPr name="TextBox 5" id="5"/>
          <p:cNvSpPr txBox="true"/>
          <p:nvPr/>
        </p:nvSpPr>
        <p:spPr>
          <a:xfrm rot="0">
            <a:off x="154423" y="2093310"/>
            <a:ext cx="17928468" cy="3347943"/>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Canva Sans"/>
                <a:ea typeface="Canva Sans"/>
                <a:cs typeface="Canva Sans"/>
                <a:sym typeface="Canva Sans"/>
              </a:rPr>
              <a:t>Аsosiy stavka pul-kredit siyosatining asosiy instrumenti boʼlib, inflyatsiyaning barqaror 5 foizlik targeti doirasida shakllanishini taʼminlash uchun zarur boʼlgan pul-kredit sharoitlarini belgilab beradi.</a:t>
            </a:r>
          </a:p>
          <a:p>
            <a:pPr algn="ctr">
              <a:lnSpc>
                <a:spcPts val="4480"/>
              </a:lnSpc>
              <a:spcBef>
                <a:spcPct val="0"/>
              </a:spcBef>
            </a:pPr>
            <a:r>
              <a:rPr lang="en-US" sz="3200">
                <a:solidFill>
                  <a:srgbClr val="FFFFFF"/>
                </a:solidFill>
                <a:latin typeface="Canva Sans"/>
                <a:ea typeface="Canva Sans"/>
                <a:cs typeface="Canva Sans"/>
                <a:sym typeface="Canva Sans"/>
              </a:rPr>
              <a:t>Аsosiy stavka banklararo pul bozoridagi qisqa muddatli pul narxini (UZONIA) belgilaydi, yaʼni tijorat banklarining bir-birlariga overnayt shartlarda qarz berish va qarz olish foiz stavkasining maqsadli koʼrsatkichi hisoblanadi.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2399895" y="189352"/>
            <a:ext cx="12997073" cy="8547118"/>
          </a:xfrm>
          <a:custGeom>
            <a:avLst/>
            <a:gdLst/>
            <a:ahLst/>
            <a:cxnLst/>
            <a:rect r="r" b="b" t="t" l="l"/>
            <a:pathLst>
              <a:path h="8547118" w="12997073">
                <a:moveTo>
                  <a:pt x="0" y="0"/>
                </a:moveTo>
                <a:lnTo>
                  <a:pt x="12997073" y="0"/>
                </a:lnTo>
                <a:lnTo>
                  <a:pt x="12997073" y="8547118"/>
                </a:lnTo>
                <a:lnTo>
                  <a:pt x="0" y="8547118"/>
                </a:lnTo>
                <a:lnTo>
                  <a:pt x="0" y="0"/>
                </a:lnTo>
                <a:close/>
              </a:path>
            </a:pathLst>
          </a:custGeom>
          <a:blipFill>
            <a:blip r:embed="rId2"/>
            <a:stretch>
              <a:fillRect l="0" t="-308" r="0" b="-1066"/>
            </a:stretch>
          </a:blipFill>
        </p:spPr>
      </p:sp>
      <p:sp>
        <p:nvSpPr>
          <p:cNvPr name="TextBox 3" id="3"/>
          <p:cNvSpPr txBox="true"/>
          <p:nvPr/>
        </p:nvSpPr>
        <p:spPr>
          <a:xfrm rot="0">
            <a:off x="1265409" y="8556559"/>
            <a:ext cx="15266045" cy="1596343"/>
          </a:xfrm>
          <a:prstGeom prst="rect">
            <a:avLst/>
          </a:prstGeom>
        </p:spPr>
        <p:txBody>
          <a:bodyPr anchor="t" rtlCol="false" tIns="0" lIns="0" bIns="0" rIns="0">
            <a:spAutoFit/>
          </a:bodyPr>
          <a:lstStyle/>
          <a:p>
            <a:pPr algn="ctr">
              <a:lnSpc>
                <a:spcPts val="11760"/>
              </a:lnSpc>
              <a:spcBef>
                <a:spcPct val="0"/>
              </a:spcBef>
            </a:pPr>
            <a:r>
              <a:rPr lang="en-US" sz="8400">
                <a:solidFill>
                  <a:srgbClr val="FFFFFF"/>
                </a:solidFill>
                <a:latin typeface="Arial"/>
                <a:ea typeface="Arial"/>
                <a:cs typeface="Arial"/>
                <a:sym typeface="Arial"/>
              </a:rPr>
              <a:t>Аsosiy stavka dinamikasi, foizda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6728137" y="0"/>
            <a:ext cx="11559863" cy="10287000"/>
            <a:chOff x="0" y="0"/>
            <a:chExt cx="15413151" cy="13716000"/>
          </a:xfrm>
        </p:grpSpPr>
        <p:pic>
          <p:nvPicPr>
            <p:cNvPr name="Picture 3" id="3"/>
            <p:cNvPicPr>
              <a:picLocks noChangeAspect="true"/>
            </p:cNvPicPr>
            <p:nvPr/>
          </p:nvPicPr>
          <p:blipFill>
            <a:blip r:embed="rId2"/>
            <a:srcRect l="0" t="20299" r="0" b="20299"/>
            <a:stretch>
              <a:fillRect/>
            </a:stretch>
          </p:blipFill>
          <p:spPr>
            <a:xfrm flipH="false" flipV="false">
              <a:off x="0" y="0"/>
              <a:ext cx="15413151" cy="13716000"/>
            </a:xfrm>
            <a:prstGeom prst="rect">
              <a:avLst/>
            </a:prstGeom>
          </p:spPr>
        </p:pic>
      </p:grpSp>
      <p:sp>
        <p:nvSpPr>
          <p:cNvPr name="TextBox 4" id="4"/>
          <p:cNvSpPr txBox="true"/>
          <p:nvPr/>
        </p:nvSpPr>
        <p:spPr>
          <a:xfrm rot="0">
            <a:off x="1028700" y="305822"/>
            <a:ext cx="253172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KIRISH</a:t>
            </a:r>
          </a:p>
        </p:txBody>
      </p:sp>
      <p:sp>
        <p:nvSpPr>
          <p:cNvPr name="TextBox 5" id="5"/>
          <p:cNvSpPr txBox="true"/>
          <p:nvPr/>
        </p:nvSpPr>
        <p:spPr>
          <a:xfrm rot="0">
            <a:off x="385270" y="2539603"/>
            <a:ext cx="6106606" cy="7115465"/>
          </a:xfrm>
          <a:prstGeom prst="rect">
            <a:avLst/>
          </a:prstGeom>
        </p:spPr>
        <p:txBody>
          <a:bodyPr anchor="t" rtlCol="false" tIns="0" lIns="0" bIns="0" rIns="0">
            <a:spAutoFit/>
          </a:bodyPr>
          <a:lstStyle/>
          <a:p>
            <a:pPr algn="ctr">
              <a:lnSpc>
                <a:spcPts val="5112"/>
              </a:lnSpc>
              <a:spcBef>
                <a:spcPct val="0"/>
              </a:spcBef>
            </a:pPr>
            <a:r>
              <a:rPr lang="en-US" sz="3651" i="true">
                <a:solidFill>
                  <a:srgbClr val="FFFFFF"/>
                </a:solidFill>
                <a:latin typeface="Playfair Display Italics"/>
                <a:ea typeface="Playfair Display Italics"/>
                <a:cs typeface="Playfair Display Italics"/>
                <a:sym typeface="Playfair Display Italics"/>
              </a:rPr>
              <a:t>O‘zbekiston Respublikasi iqtisodiyotining barqarorligi va rivojlanishida bank tizimi va pul-kredit siyosati muhim rol o‘ynaydi. Ushbu taqdimotda mamlakatning bank tizimi tuzilishi, pul-kredit siyosatining maqsadlari, vositalari va bugungi holati haqida so‘z yuritiladi.</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6447768" y="3486538"/>
            <a:ext cx="6885222" cy="2980548"/>
          </a:xfrm>
          <a:prstGeom prst="rect">
            <a:avLst/>
          </a:prstGeom>
        </p:spPr>
        <p:txBody>
          <a:bodyPr anchor="t" rtlCol="false" tIns="0" lIns="0" bIns="0" rIns="0">
            <a:spAutoFit/>
          </a:bodyPr>
          <a:lstStyle/>
          <a:p>
            <a:pPr algn="ctr">
              <a:lnSpc>
                <a:spcPts val="24440"/>
              </a:lnSpc>
            </a:pPr>
            <a:r>
              <a:rPr lang="en-US" b="true" sz="17457">
                <a:solidFill>
                  <a:srgbClr val="FFFFFF"/>
                </a:solidFill>
                <a:latin typeface="Segment A Bold"/>
                <a:ea typeface="Segment A Bold"/>
                <a:cs typeface="Segment A Bold"/>
                <a:sym typeface="Segment A Bold"/>
              </a:rPr>
              <a:t>RAXMAT </a:t>
            </a:r>
          </a:p>
        </p:txBody>
      </p:sp>
      <p:sp>
        <p:nvSpPr>
          <p:cNvPr name="TextBox 3" id="3"/>
          <p:cNvSpPr txBox="true"/>
          <p:nvPr/>
        </p:nvSpPr>
        <p:spPr>
          <a:xfrm rot="0">
            <a:off x="8626782" y="6771887"/>
            <a:ext cx="2836041" cy="903707"/>
          </a:xfrm>
          <a:prstGeom prst="rect">
            <a:avLst/>
          </a:prstGeom>
        </p:spPr>
        <p:txBody>
          <a:bodyPr anchor="t" rtlCol="false" tIns="0" lIns="0" bIns="0" rIns="0">
            <a:spAutoFit/>
          </a:bodyPr>
          <a:lstStyle/>
          <a:p>
            <a:pPr algn="ctr">
              <a:lnSpc>
                <a:spcPts val="7418"/>
              </a:lnSpc>
            </a:pPr>
            <a:r>
              <a:rPr lang="en-US" sz="5298" i="true">
                <a:solidFill>
                  <a:srgbClr val="FFFFFF"/>
                </a:solidFill>
                <a:latin typeface="Playfair Display Italics"/>
                <a:ea typeface="Playfair Display Italics"/>
                <a:cs typeface="Playfair Display Italics"/>
                <a:sym typeface="Playfair Display Italics"/>
              </a:rPr>
              <a:t>!!!</a:t>
            </a:r>
          </a:p>
        </p:txBody>
      </p:sp>
      <p:sp>
        <p:nvSpPr>
          <p:cNvPr name="TextBox 4" id="4"/>
          <p:cNvSpPr txBox="true"/>
          <p:nvPr/>
        </p:nvSpPr>
        <p:spPr>
          <a:xfrm rot="0">
            <a:off x="5850251" y="3361729"/>
            <a:ext cx="8389103" cy="821119"/>
          </a:xfrm>
          <a:prstGeom prst="rect">
            <a:avLst/>
          </a:prstGeom>
        </p:spPr>
        <p:txBody>
          <a:bodyPr anchor="t" rtlCol="false" tIns="0" lIns="0" bIns="0" rIns="0">
            <a:spAutoFit/>
          </a:bodyPr>
          <a:lstStyle/>
          <a:p>
            <a:pPr algn="ctr">
              <a:lnSpc>
                <a:spcPts val="6718"/>
              </a:lnSpc>
            </a:pPr>
            <a:r>
              <a:rPr lang="en-US" sz="4798" i="true">
                <a:solidFill>
                  <a:srgbClr val="FFFFFF"/>
                </a:solidFill>
                <a:latin typeface="Playfair Display Italics"/>
                <a:ea typeface="Playfair Display Italics"/>
                <a:cs typeface="Playfair Display Italics"/>
                <a:sym typeface="Playfair Display Italics"/>
              </a:rPr>
              <a:t>E`TIBORINGIZ  UCHUN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253280" cy="10287000"/>
            <a:chOff x="0" y="0"/>
            <a:chExt cx="1671041" cy="13716000"/>
          </a:xfrm>
        </p:grpSpPr>
        <p:pic>
          <p:nvPicPr>
            <p:cNvPr name="Picture 3" id="3"/>
            <p:cNvPicPr>
              <a:picLocks noChangeAspect="true"/>
            </p:cNvPicPr>
            <p:nvPr/>
          </p:nvPicPr>
          <p:blipFill>
            <a:blip r:embed="rId2"/>
            <a:srcRect l="87808" t="0" r="4074" b="0"/>
            <a:stretch>
              <a:fillRect/>
            </a:stretch>
          </p:blipFill>
          <p:spPr>
            <a:xfrm flipH="false" flipV="false">
              <a:off x="0" y="0"/>
              <a:ext cx="1671041" cy="13716000"/>
            </a:xfrm>
            <a:prstGeom prst="rect">
              <a:avLst/>
            </a:prstGeom>
          </p:spPr>
        </p:pic>
      </p:grpSp>
      <p:sp>
        <p:nvSpPr>
          <p:cNvPr name="TextBox 4" id="4"/>
          <p:cNvSpPr txBox="true"/>
          <p:nvPr/>
        </p:nvSpPr>
        <p:spPr>
          <a:xfrm rot="0">
            <a:off x="653062" y="1999496"/>
            <a:ext cx="16981876" cy="7844041"/>
          </a:xfrm>
          <a:prstGeom prst="rect">
            <a:avLst/>
          </a:prstGeom>
        </p:spPr>
        <p:txBody>
          <a:bodyPr anchor="t" rtlCol="false" tIns="0" lIns="0" bIns="0" rIns="0">
            <a:spAutoFit/>
          </a:bodyPr>
          <a:lstStyle/>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1991</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O‘zbekiston Respublikasi mustaqillikka erishgandan so‘ng, bank tizimi isloh qilinadi va erkinlashtiriladi.</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1994</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O‘zbekiston Respublikasi Markaziy banki tashkil etiladi va milliy valyuta - so‘m joriy etiladi.</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2000</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Bank tizimini rivojlantirishga qaratilgan bir qator islohotlar amalga oshiriladi, shu jumladan, xususiy banklar soni ko‘payadi.</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2010</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Pul-kredit siyosatini takomillashtirish bo‘yicha keng qamrovli islohotlar boshlanadi, inflyatsiyani nazorat qilish va iqtisodiy o‘sishni rag‘batlantirishga qaratilgan.</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2020</a:t>
            </a:r>
          </a:p>
          <a:p>
            <a:pPr algn="ctr">
              <a:lnSpc>
                <a:spcPts val="4479"/>
              </a:lnSpc>
              <a:spcBef>
                <a:spcPct val="0"/>
              </a:spcBef>
            </a:pPr>
            <a:r>
              <a:rPr lang="en-US" sz="3199" i="true">
                <a:solidFill>
                  <a:srgbClr val="FFFFFF"/>
                </a:solidFill>
                <a:latin typeface="Playfair Display Italics"/>
                <a:ea typeface="Playfair Display Italics"/>
                <a:cs typeface="Playfair Display Italics"/>
                <a:sym typeface="Playfair Display Italics"/>
              </a:rPr>
              <a:t>Bank tizimini raqamlashtirish va moliyaviy xizmatlarni rivojlantirishga qaratilgan yangi islohotlar amalga oshiriladi.</a:t>
            </a:r>
          </a:p>
        </p:txBody>
      </p:sp>
      <p:sp>
        <p:nvSpPr>
          <p:cNvPr name="TextBox 5" id="5"/>
          <p:cNvSpPr txBox="true"/>
          <p:nvPr/>
        </p:nvSpPr>
        <p:spPr>
          <a:xfrm rot="0">
            <a:off x="4006014" y="570547"/>
            <a:ext cx="10813256" cy="821056"/>
          </a:xfrm>
          <a:prstGeom prst="rect">
            <a:avLst/>
          </a:prstGeom>
        </p:spPr>
        <p:txBody>
          <a:bodyPr anchor="t" rtlCol="false" tIns="0" lIns="0" bIns="0" rIns="0">
            <a:spAutoFit/>
          </a:bodyPr>
          <a:lstStyle/>
          <a:p>
            <a:pPr algn="ctr">
              <a:lnSpc>
                <a:spcPts val="6719"/>
              </a:lnSpc>
              <a:spcBef>
                <a:spcPct val="0"/>
              </a:spcBef>
            </a:pPr>
            <a:r>
              <a:rPr lang="en-US" sz="4799" i="true">
                <a:solidFill>
                  <a:srgbClr val="FFFFFF"/>
                </a:solidFill>
                <a:latin typeface="Playfair Display Italics"/>
                <a:ea typeface="Playfair Display Italics"/>
                <a:cs typeface="Playfair Display Italics"/>
                <a:sym typeface="Playfair Display Italics"/>
              </a:rPr>
              <a:t>O‘zbekiston Bank Tizimining Taraqqiyoti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383240" y="-63505"/>
            <a:ext cx="4823905" cy="1965335"/>
          </a:xfrm>
          <a:prstGeom prst="rect">
            <a:avLst/>
          </a:prstGeom>
        </p:spPr>
        <p:txBody>
          <a:bodyPr anchor="t" rtlCol="false" tIns="0" lIns="0" bIns="0" rIns="0">
            <a:spAutoFit/>
          </a:bodyPr>
          <a:lstStyle/>
          <a:p>
            <a:pPr algn="l">
              <a:lnSpc>
                <a:spcPts val="16099"/>
              </a:lnSpc>
            </a:pPr>
            <a:r>
              <a:rPr lang="en-US" sz="11499" b="true">
                <a:solidFill>
                  <a:srgbClr val="FFFFFF"/>
                </a:solidFill>
                <a:latin typeface="Segment A Bold"/>
                <a:ea typeface="Segment A Bold"/>
                <a:cs typeface="Segment A Bold"/>
                <a:sym typeface="Segment A Bold"/>
              </a:rPr>
              <a:t>BANK TIZIMI  :</a:t>
            </a:r>
          </a:p>
        </p:txBody>
      </p:sp>
      <p:sp>
        <p:nvSpPr>
          <p:cNvPr name="TextBox 3" id="3"/>
          <p:cNvSpPr txBox="true"/>
          <p:nvPr/>
        </p:nvSpPr>
        <p:spPr>
          <a:xfrm rot="0">
            <a:off x="6102392" y="1152718"/>
            <a:ext cx="10899535" cy="4548168"/>
          </a:xfrm>
          <a:prstGeom prst="rect">
            <a:avLst/>
          </a:prstGeom>
        </p:spPr>
        <p:txBody>
          <a:bodyPr anchor="t" rtlCol="false" tIns="0" lIns="0" bIns="0" rIns="0">
            <a:spAutoFit/>
          </a:bodyPr>
          <a:lstStyle/>
          <a:p>
            <a:pPr algn="l">
              <a:lnSpc>
                <a:spcPts val="4479"/>
              </a:lnSpc>
            </a:pPr>
            <a:r>
              <a:rPr lang="en-US" sz="3199">
                <a:solidFill>
                  <a:srgbClr val="FFFFFF"/>
                </a:solidFill>
                <a:latin typeface="Akzidenz-Grotesk"/>
                <a:ea typeface="Akzidenz-Grotesk"/>
                <a:cs typeface="Akzidenz-Grotesk"/>
                <a:sym typeface="Akzidenz-Grotesk"/>
              </a:rPr>
              <a:t>- mamlakatda narxlar darajasi, bank tizimining barqarorligi, shuningdek, to‘lov tizimining barqaror ishlashi uchun mas’ul bo‘lgan muassasa hisoblanadi. Buning uchun u pul-kredit siyosatini amalga oshiradi, tijorat banklari, toʻlov tashkilotlari, shuningdek, bir qator nobank kredit tashkilotlari (MKM, lombard va boshqalar) faoliyatini litsenziyalash, tartibga solish va nazorat qilishni amalga oshiradi.</a:t>
            </a:r>
          </a:p>
          <a:p>
            <a:pPr algn="l">
              <a:lnSpc>
                <a:spcPts val="4479"/>
              </a:lnSpc>
            </a:pPr>
          </a:p>
        </p:txBody>
      </p:sp>
      <p:sp>
        <p:nvSpPr>
          <p:cNvPr name="TextBox 4" id="4"/>
          <p:cNvSpPr txBox="true"/>
          <p:nvPr/>
        </p:nvSpPr>
        <p:spPr>
          <a:xfrm rot="0">
            <a:off x="1297926" y="2958787"/>
            <a:ext cx="4178445" cy="738506"/>
          </a:xfrm>
          <a:prstGeom prst="rect">
            <a:avLst/>
          </a:prstGeom>
        </p:spPr>
        <p:txBody>
          <a:bodyPr anchor="t" rtlCol="false" tIns="0" lIns="0" bIns="0" rIns="0">
            <a:spAutoFit/>
          </a:bodyPr>
          <a:lstStyle/>
          <a:p>
            <a:pPr algn="l">
              <a:lnSpc>
                <a:spcPts val="6019"/>
              </a:lnSpc>
              <a:spcBef>
                <a:spcPct val="0"/>
              </a:spcBef>
            </a:pPr>
            <a:r>
              <a:rPr lang="en-US" sz="4299" i="true">
                <a:solidFill>
                  <a:srgbClr val="FFFFFF"/>
                </a:solidFill>
                <a:latin typeface="Playfair Display Italics"/>
                <a:ea typeface="Playfair Display Italics"/>
                <a:cs typeface="Playfair Display Italics"/>
                <a:sym typeface="Playfair Display Italics"/>
              </a:rPr>
              <a:t>Markaziy bank </a:t>
            </a:r>
          </a:p>
        </p:txBody>
      </p:sp>
      <p:grpSp>
        <p:nvGrpSpPr>
          <p:cNvPr name="Group 5" id="5"/>
          <p:cNvGrpSpPr/>
          <p:nvPr/>
        </p:nvGrpSpPr>
        <p:grpSpPr>
          <a:xfrm rot="0">
            <a:off x="0" y="5700886"/>
            <a:ext cx="18288000" cy="4586114"/>
            <a:chOff x="0" y="0"/>
            <a:chExt cx="24384000" cy="6114819"/>
          </a:xfrm>
        </p:grpSpPr>
        <p:pic>
          <p:nvPicPr>
            <p:cNvPr name="Picture 6" id="6"/>
            <p:cNvPicPr>
              <a:picLocks noChangeAspect="true"/>
            </p:cNvPicPr>
            <p:nvPr/>
          </p:nvPicPr>
          <p:blipFill>
            <a:blip r:embed="rId2"/>
            <a:srcRect l="0" t="18593" r="0" b="43767"/>
            <a:stretch>
              <a:fillRect/>
            </a:stretch>
          </p:blipFill>
          <p:spPr>
            <a:xfrm flipH="false" flipV="false">
              <a:off x="0" y="0"/>
              <a:ext cx="24384000" cy="6114819"/>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69850"/>
            <a:ext cx="432888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MARKAZIY BANK </a:t>
            </a:r>
          </a:p>
        </p:txBody>
      </p:sp>
      <p:sp>
        <p:nvSpPr>
          <p:cNvPr name="TextBox 3" id="3"/>
          <p:cNvSpPr txBox="true"/>
          <p:nvPr/>
        </p:nvSpPr>
        <p:spPr>
          <a:xfrm rot="0">
            <a:off x="865978" y="2340888"/>
            <a:ext cx="5071173" cy="6392134"/>
          </a:xfrm>
          <a:prstGeom prst="rect">
            <a:avLst/>
          </a:prstGeom>
        </p:spPr>
        <p:txBody>
          <a:bodyPr anchor="t" rtlCol="false" tIns="0" lIns="0" bIns="0" rIns="0">
            <a:spAutoFit/>
          </a:bodyPr>
          <a:lstStyle/>
          <a:p>
            <a:pPr algn="l">
              <a:lnSpc>
                <a:spcPts val="4479"/>
              </a:lnSpc>
            </a:pPr>
            <a:r>
              <a:rPr lang="en-US" sz="3199">
                <a:solidFill>
                  <a:srgbClr val="FFFFFF"/>
                </a:solidFill>
                <a:latin typeface="Akzidenz-Grotesk"/>
                <a:ea typeface="Akzidenz-Grotesk"/>
                <a:cs typeface="Akzidenz-Grotesk"/>
                <a:sym typeface="Akzidenz-Grotesk"/>
              </a:rPr>
              <a:t>•yuridik shaxs bo‘lib, u davlatning mutlaq mulkidir va o‘z xarajatlarini o‘zining daromadlarihisobidan amalga oshiradi. •o‘z vakolatlari hamda vazifalari doirasida davlat hokimiyati va boshqaruvining boshqa organlaridan mustaqil ravishda qarorlar qabul qiladi.</a:t>
            </a:r>
          </a:p>
          <a:p>
            <a:pPr algn="l">
              <a:lnSpc>
                <a:spcPts val="2800"/>
              </a:lnSpc>
            </a:pPr>
          </a:p>
          <a:p>
            <a:pPr algn="l">
              <a:lnSpc>
                <a:spcPts val="2800"/>
              </a:lnSpc>
            </a:pPr>
          </a:p>
        </p:txBody>
      </p:sp>
      <p:sp>
        <p:nvSpPr>
          <p:cNvPr name="TextBox 4" id="4"/>
          <p:cNvSpPr txBox="true"/>
          <p:nvPr/>
        </p:nvSpPr>
        <p:spPr>
          <a:xfrm rot="0">
            <a:off x="8441005" y="1654175"/>
            <a:ext cx="7478094" cy="4548168"/>
          </a:xfrm>
          <a:prstGeom prst="rect">
            <a:avLst/>
          </a:prstGeom>
        </p:spPr>
        <p:txBody>
          <a:bodyPr anchor="t" rtlCol="false" tIns="0" lIns="0" bIns="0" rIns="0">
            <a:spAutoFit/>
          </a:bodyPr>
          <a:lstStyle/>
          <a:p>
            <a:pPr algn="l">
              <a:lnSpc>
                <a:spcPts val="4479"/>
              </a:lnSpc>
            </a:pPr>
            <a:r>
              <a:rPr lang="en-US" sz="3199">
                <a:solidFill>
                  <a:srgbClr val="FFFFFF"/>
                </a:solidFill>
                <a:latin typeface="Akzidenz-Grotesk"/>
                <a:ea typeface="Akzidenz-Grotesk"/>
                <a:cs typeface="Akzidenz-Grotesk"/>
                <a:sym typeface="Akzidenz-Grotesk"/>
              </a:rPr>
              <a:t>•davlatning majburiyatlari yuzasidan, davlat esa Markaziy bankning majburiyatlari yuzasidan, agar ularning o‘zi bunday majburiyatlarni o‘z zimmasiga olmagan bo‘lsa yoki qonunda boshqacha qoida nazarda tutilmaganbo‘lsa, javobgar bo‘lmaydi.</a:t>
            </a:r>
          </a:p>
          <a:p>
            <a:pPr algn="l">
              <a:lnSpc>
                <a:spcPts val="4479"/>
              </a:lnSpc>
            </a:pPr>
          </a:p>
        </p:txBody>
      </p:sp>
      <p:sp>
        <p:nvSpPr>
          <p:cNvPr name="TextBox 5" id="5"/>
          <p:cNvSpPr txBox="true"/>
          <p:nvPr/>
        </p:nvSpPr>
        <p:spPr>
          <a:xfrm rot="0">
            <a:off x="7574975" y="6534336"/>
            <a:ext cx="8344125" cy="2862131"/>
          </a:xfrm>
          <a:prstGeom prst="rect">
            <a:avLst/>
          </a:prstGeom>
        </p:spPr>
        <p:txBody>
          <a:bodyPr anchor="t" rtlCol="false" tIns="0" lIns="0" bIns="0" rIns="0">
            <a:spAutoFit/>
          </a:bodyPr>
          <a:lstStyle/>
          <a:p>
            <a:pPr algn="l">
              <a:lnSpc>
                <a:spcPts val="4479"/>
              </a:lnSpc>
            </a:pPr>
            <a:r>
              <a:rPr lang="en-US" sz="3199">
                <a:solidFill>
                  <a:srgbClr val="FFFFFF"/>
                </a:solidFill>
                <a:latin typeface="Akzidenz-Grotesk"/>
                <a:ea typeface="Akzidenz-Grotesk"/>
                <a:cs typeface="Akzidenz-Grotesk"/>
                <a:sym typeface="Akzidenz-Grotesk"/>
              </a:rPr>
              <a:t>•shuningdekuning tasarrufidagi tashkilotlar O‘zbekistonRespublikasining Davlat gerbi tasviri tushirilgan, o‘z nomi yozilgan muhri va blankasiga ega bo‘ladi.</a:t>
            </a:r>
          </a:p>
          <a:p>
            <a:pPr algn="l">
              <a:lnSpc>
                <a:spcPts val="44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64925"/>
            <a:chOff x="0" y="0"/>
            <a:chExt cx="24384000" cy="5153233"/>
          </a:xfrm>
        </p:grpSpPr>
        <p:pic>
          <p:nvPicPr>
            <p:cNvPr name="Picture 3" id="3"/>
            <p:cNvPicPr>
              <a:picLocks noChangeAspect="true"/>
            </p:cNvPicPr>
            <p:nvPr/>
          </p:nvPicPr>
          <p:blipFill>
            <a:blip r:embed="rId2"/>
            <a:srcRect l="0" t="61884" r="0" b="6394"/>
            <a:stretch>
              <a:fillRect/>
            </a:stretch>
          </p:blipFill>
          <p:spPr>
            <a:xfrm flipH="false" flipV="false">
              <a:off x="0" y="0"/>
              <a:ext cx="24384000" cy="5153233"/>
            </a:xfrm>
            <a:prstGeom prst="rect">
              <a:avLst/>
            </a:prstGeom>
          </p:spPr>
        </p:pic>
      </p:grpSp>
      <p:sp>
        <p:nvSpPr>
          <p:cNvPr name="TextBox 4" id="4"/>
          <p:cNvSpPr txBox="true"/>
          <p:nvPr/>
        </p:nvSpPr>
        <p:spPr>
          <a:xfrm rot="0">
            <a:off x="5799230" y="4290166"/>
            <a:ext cx="6689540"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MARKAZIY BANK PAYDO BOLISHI </a:t>
            </a:r>
          </a:p>
        </p:txBody>
      </p:sp>
      <p:sp>
        <p:nvSpPr>
          <p:cNvPr name="TextBox 5" id="5"/>
          <p:cNvSpPr txBox="true"/>
          <p:nvPr/>
        </p:nvSpPr>
        <p:spPr>
          <a:xfrm rot="0">
            <a:off x="4178173" y="6518808"/>
            <a:ext cx="8623842" cy="3405093"/>
          </a:xfrm>
          <a:prstGeom prst="rect">
            <a:avLst/>
          </a:prstGeom>
        </p:spPr>
        <p:txBody>
          <a:bodyPr anchor="t" rtlCol="false" tIns="0" lIns="0" bIns="0" rIns="0">
            <a:spAutoFit/>
          </a:bodyPr>
          <a:lstStyle/>
          <a:p>
            <a:pPr algn="l">
              <a:lnSpc>
                <a:spcPts val="4480"/>
              </a:lnSpc>
            </a:pPr>
            <a:r>
              <a:rPr lang="en-US" sz="3200">
                <a:solidFill>
                  <a:srgbClr val="FFFFFF"/>
                </a:solidFill>
                <a:latin typeface="Akzidenz-Grotesk"/>
                <a:ea typeface="Akzidenz-Grotesk"/>
                <a:cs typeface="Akzidenz-Grotesk"/>
                <a:sym typeface="Akzidenz-Grotesk"/>
              </a:rPr>
              <a:t>•Markaziy banklarning paydo bo'lishi 19-asr o'rtalari - 20-asr boshlariga to'g'ri keladi, chunki aynan shu davrda ko'pchilik mamlakatlar hukumatlari pul muomalasi ustidan nazoratni qonuniy ravishda ma'lum banklarga yuklagan.</a:t>
            </a:r>
          </a:p>
          <a:p>
            <a:pPr algn="l">
              <a:lnSpc>
                <a:spcPts val="44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504988" y="3449753"/>
            <a:ext cx="15947739" cy="3967105"/>
          </a:xfrm>
          <a:prstGeom prst="rect">
            <a:avLst/>
          </a:prstGeom>
        </p:spPr>
        <p:txBody>
          <a:bodyPr anchor="t" rtlCol="false" tIns="0" lIns="0" bIns="0" rIns="0">
            <a:spAutoFit/>
          </a:bodyPr>
          <a:lstStyle/>
          <a:p>
            <a:pPr algn="l">
              <a:lnSpc>
                <a:spcPts val="4480"/>
              </a:lnSpc>
            </a:pPr>
          </a:p>
          <a:p>
            <a:pPr algn="l">
              <a:lnSpc>
                <a:spcPts val="4480"/>
              </a:lnSpc>
            </a:pPr>
            <a:r>
              <a:rPr lang="en-US" sz="3200">
                <a:solidFill>
                  <a:srgbClr val="FFFFFF"/>
                </a:solidFill>
                <a:latin typeface="Akzidenz-Grotesk"/>
                <a:ea typeface="Akzidenz-Grotesk"/>
                <a:cs typeface="Akzidenz-Grotesk"/>
                <a:sym typeface="Akzidenz-Grotesk"/>
              </a:rPr>
              <a:t>O‘zbekiston Respublikasining «</a:t>
            </a:r>
            <a:r>
              <a:rPr lang="en-US" sz="3200" u="sng">
                <a:solidFill>
                  <a:srgbClr val="FFFFFF"/>
                </a:solidFill>
                <a:latin typeface="Akzidenz-Grotesk"/>
                <a:ea typeface="Akzidenz-Grotesk"/>
                <a:cs typeface="Akzidenz-Grotesk"/>
                <a:sym typeface="Akzidenz-Grotesk"/>
                <a:hlinkClick r:id="rId2" tooltip="http://lex.uz/ru/docs/-4590452"/>
              </a:rPr>
              <a:t>O‘zbekiston Respublikasining Markaziy banki to‘g‘risida</a:t>
            </a:r>
            <a:r>
              <a:rPr lang="en-US" sz="3200">
                <a:solidFill>
                  <a:srgbClr val="FFFFFF"/>
                </a:solidFill>
                <a:latin typeface="Akzidenz-Grotesk"/>
                <a:ea typeface="Akzidenz-Grotesk"/>
                <a:cs typeface="Akzidenz-Grotesk"/>
                <a:sym typeface="Akzidenz-Grotesk"/>
              </a:rPr>
              <a:t>»gi Qonuni 5-moddasiga muvofiq Markaziy bank faoliyatining asosiy maqsadlari:</a:t>
            </a:r>
          </a:p>
          <a:p>
            <a:pPr algn="l" marL="690881" indent="-345440" lvl="1">
              <a:lnSpc>
                <a:spcPts val="4480"/>
              </a:lnSpc>
              <a:buFont typeface="Arial"/>
              <a:buChar char="•"/>
            </a:pPr>
            <a:r>
              <a:rPr lang="en-US" sz="3200">
                <a:solidFill>
                  <a:srgbClr val="FFFFFF"/>
                </a:solidFill>
                <a:latin typeface="Akzidenz-Grotesk"/>
                <a:ea typeface="Akzidenz-Grotesk"/>
                <a:cs typeface="Akzidenz-Grotesk"/>
                <a:sym typeface="Akzidenz-Grotesk"/>
              </a:rPr>
              <a:t>narxlarning;</a:t>
            </a:r>
          </a:p>
          <a:p>
            <a:pPr algn="l" marL="690881" indent="-345440" lvl="1">
              <a:lnSpc>
                <a:spcPts val="4480"/>
              </a:lnSpc>
              <a:buFont typeface="Arial"/>
              <a:buChar char="•"/>
            </a:pPr>
            <a:r>
              <a:rPr lang="en-US" sz="3200">
                <a:solidFill>
                  <a:srgbClr val="FFFFFF"/>
                </a:solidFill>
                <a:latin typeface="Akzidenz-Grotesk"/>
                <a:ea typeface="Akzidenz-Grotesk"/>
                <a:cs typeface="Akzidenz-Grotesk"/>
                <a:sym typeface="Akzidenz-Grotesk"/>
              </a:rPr>
              <a:t>bank tizimining;</a:t>
            </a:r>
          </a:p>
          <a:p>
            <a:pPr algn="l" marL="690881" indent="-345440" lvl="1">
              <a:lnSpc>
                <a:spcPts val="4480"/>
              </a:lnSpc>
              <a:buFont typeface="Arial"/>
              <a:buChar char="•"/>
            </a:pPr>
            <a:r>
              <a:rPr lang="en-US" sz="3200">
                <a:solidFill>
                  <a:srgbClr val="FFFFFF"/>
                </a:solidFill>
                <a:latin typeface="Akzidenz-Grotesk"/>
                <a:ea typeface="Akzidenz-Grotesk"/>
                <a:cs typeface="Akzidenz-Grotesk"/>
                <a:sym typeface="Akzidenz-Grotesk"/>
              </a:rPr>
              <a:t>to‘lov tizimlari ishlashining barqarorligini ta’minlashdan iboratdir.</a:t>
            </a:r>
          </a:p>
          <a:p>
            <a:pPr algn="l">
              <a:lnSpc>
                <a:spcPts val="4480"/>
              </a:lnSpc>
            </a:pPr>
          </a:p>
        </p:txBody>
      </p:sp>
      <p:sp>
        <p:nvSpPr>
          <p:cNvPr name="TextBox 3" id="3"/>
          <p:cNvSpPr txBox="true"/>
          <p:nvPr/>
        </p:nvSpPr>
        <p:spPr>
          <a:xfrm rot="0">
            <a:off x="1299670" y="828675"/>
            <a:ext cx="2286893" cy="1717676"/>
          </a:xfrm>
          <a:prstGeom prst="rect">
            <a:avLst/>
          </a:prstGeom>
        </p:spPr>
        <p:txBody>
          <a:bodyPr anchor="t" rtlCol="false" tIns="0" lIns="0" bIns="0" rIns="0">
            <a:spAutoFit/>
          </a:bodyPr>
          <a:lstStyle/>
          <a:p>
            <a:pPr algn="ctr">
              <a:lnSpc>
                <a:spcPts val="13999"/>
              </a:lnSpc>
              <a:spcBef>
                <a:spcPct val="0"/>
              </a:spcBef>
            </a:pPr>
            <a:r>
              <a:rPr lang="en-US" b="true" sz="9999">
                <a:solidFill>
                  <a:srgbClr val="FFFFFF"/>
                </a:solidFill>
                <a:latin typeface="Segment A Bold"/>
                <a:ea typeface="Segment A Bold"/>
                <a:cs typeface="Segment A Bold"/>
                <a:sym typeface="Segment A Bold"/>
              </a:rPr>
              <a:t>MAQSADLAR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7218015"/>
            <a:ext cx="18288000" cy="3068985"/>
            <a:chOff x="0" y="0"/>
            <a:chExt cx="24384000" cy="4091980"/>
          </a:xfrm>
        </p:grpSpPr>
        <p:pic>
          <p:nvPicPr>
            <p:cNvPr name="Picture 3" id="3"/>
            <p:cNvPicPr>
              <a:picLocks noChangeAspect="true"/>
            </p:cNvPicPr>
            <p:nvPr/>
          </p:nvPicPr>
          <p:blipFill>
            <a:blip r:embed="rId2"/>
            <a:srcRect l="0" t="37406" r="0" b="37406"/>
            <a:stretch>
              <a:fillRect/>
            </a:stretch>
          </p:blipFill>
          <p:spPr>
            <a:xfrm flipH="false" flipV="false">
              <a:off x="0" y="0"/>
              <a:ext cx="24384000" cy="4091980"/>
            </a:xfrm>
            <a:prstGeom prst="rect">
              <a:avLst/>
            </a:prstGeom>
          </p:spPr>
        </p:pic>
      </p:grpSp>
      <p:sp>
        <p:nvSpPr>
          <p:cNvPr name="TextBox 4" id="4"/>
          <p:cNvSpPr txBox="true"/>
          <p:nvPr/>
        </p:nvSpPr>
        <p:spPr>
          <a:xfrm rot="0">
            <a:off x="450643" y="-413160"/>
            <a:ext cx="6241926"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VAZIFASI </a:t>
            </a:r>
          </a:p>
        </p:txBody>
      </p:sp>
      <p:sp>
        <p:nvSpPr>
          <p:cNvPr name="TextBox 5" id="5"/>
          <p:cNvSpPr txBox="true"/>
          <p:nvPr/>
        </p:nvSpPr>
        <p:spPr>
          <a:xfrm rot="0">
            <a:off x="450643" y="1396649"/>
            <a:ext cx="17386714" cy="5490661"/>
          </a:xfrm>
          <a:prstGeom prst="rect">
            <a:avLst/>
          </a:prstGeom>
        </p:spPr>
        <p:txBody>
          <a:bodyPr anchor="t" rtlCol="false" tIns="0" lIns="0" bIns="0" rIns="0">
            <a:spAutoFit/>
          </a:bodyPr>
          <a:lstStyle/>
          <a:p>
            <a:pPr algn="l">
              <a:lnSpc>
                <a:spcPts val="3920"/>
              </a:lnSpc>
              <a:spcBef>
                <a:spcPct val="0"/>
              </a:spcBef>
            </a:pPr>
            <a:r>
              <a:rPr lang="en-US" sz="2800">
                <a:solidFill>
                  <a:srgbClr val="FFFFFF"/>
                </a:solidFill>
                <a:latin typeface="Arial"/>
                <a:ea typeface="Arial"/>
                <a:cs typeface="Arial"/>
                <a:sym typeface="Arial"/>
              </a:rPr>
              <a:t>O‘zbekiston Respublikasining «O‘zbekiston Respublikasining Markaziy banki to‘g‘risida»gi Qonuni 12-moddasiga muvofiq:</a:t>
            </a:r>
          </a:p>
          <a:p>
            <a:pPr algn="l">
              <a:lnSpc>
                <a:spcPts val="3920"/>
              </a:lnSpc>
              <a:spcBef>
                <a:spcPct val="0"/>
              </a:spcBef>
            </a:pPr>
            <a:r>
              <a:rPr lang="en-US" sz="2800">
                <a:solidFill>
                  <a:srgbClr val="FFFFFF"/>
                </a:solidFill>
                <a:latin typeface="Arial"/>
                <a:ea typeface="Arial"/>
                <a:cs typeface="Arial"/>
                <a:sym typeface="Arial"/>
              </a:rPr>
              <a:t>pul-kredit siyosatini, shu jumladan valyuta siyosatini ishlab chiqadi va amalga oshiradi;</a:t>
            </a:r>
          </a:p>
          <a:p>
            <a:pPr algn="l">
              <a:lnSpc>
                <a:spcPts val="3920"/>
              </a:lnSpc>
              <a:spcBef>
                <a:spcPct val="0"/>
              </a:spcBef>
            </a:pPr>
            <a:r>
              <a:rPr lang="en-US" sz="2800">
                <a:solidFill>
                  <a:srgbClr val="FFFFFF"/>
                </a:solidFill>
                <a:latin typeface="Arial"/>
                <a:ea typeface="Arial"/>
                <a:cs typeface="Arial"/>
                <a:sym typeface="Arial"/>
              </a:rPr>
              <a:t>O‘zbekiston Respublikasida inflyatsiya darajasini monitoring, tahlil va prognoz qiladi, tegishli axborot materiallarini hamda statistik ma’lumotlarni e’lon qiladi;</a:t>
            </a:r>
          </a:p>
          <a:p>
            <a:pPr algn="l">
              <a:lnSpc>
                <a:spcPts val="3920"/>
              </a:lnSpc>
              <a:spcBef>
                <a:spcPct val="0"/>
              </a:spcBef>
            </a:pPr>
            <a:r>
              <a:rPr lang="en-US" sz="2800">
                <a:solidFill>
                  <a:srgbClr val="FFFFFF"/>
                </a:solidFill>
                <a:latin typeface="Arial"/>
                <a:ea typeface="Arial"/>
                <a:cs typeface="Arial"/>
                <a:sym typeface="Arial"/>
              </a:rPr>
              <a:t>O‘zbekiston Respublikasining to‘lov balansini, xalqaro investitsiyaviy mavqeini, tashqi qarzini va zaxira aktivlarini o‘z ichiga olgan bank, pul-kredit statistikasini, tashqi sektor statistikasini shakllantirishni hamda e’lon qilishni amalga oshiradi;</a:t>
            </a:r>
          </a:p>
          <a:p>
            <a:pPr algn="l">
              <a:lnSpc>
                <a:spcPts val="3920"/>
              </a:lnSpc>
              <a:spcBef>
                <a:spcPct val="0"/>
              </a:spcBef>
            </a:pPr>
            <a:r>
              <a:rPr lang="en-US" sz="2800">
                <a:solidFill>
                  <a:srgbClr val="FFFFFF"/>
                </a:solidFill>
                <a:latin typeface="Arial"/>
                <a:ea typeface="Arial"/>
                <a:cs typeface="Arial"/>
                <a:sym typeface="Arial"/>
              </a:rPr>
              <a:t>har yili O‘zbekiston Respublikasi Hukumatiga Davlat byudjeti loyihasini tayyorlashga doir tavsiyalarni o‘z ichiga olgan iqtisodiy va moliyaviy masalalar bo‘yicha axborotni taqdim etadi;</a:t>
            </a:r>
          </a:p>
          <a:p>
            <a:pPr algn="l">
              <a:lnSpc>
                <a:spcPts val="3920"/>
              </a:lnSpc>
              <a:spcBef>
                <a:spcPct val="0"/>
              </a:spcBef>
            </a:pPr>
            <a:r>
              <a:rPr lang="en-US" sz="2800">
                <a:solidFill>
                  <a:srgbClr val="FFFFFF"/>
                </a:solidFill>
                <a:latin typeface="Arial"/>
                <a:ea typeface="Arial"/>
                <a:cs typeface="Arial"/>
                <a:sym typeface="Arial"/>
              </a:rPr>
              <a:t>naqd pul muomalasini tashkil etadi;</a:t>
            </a:r>
          </a:p>
        </p:txBody>
      </p:sp>
      <p:sp>
        <p:nvSpPr>
          <p:cNvPr name="TextBox 6" id="6"/>
          <p:cNvSpPr txBox="true"/>
          <p:nvPr/>
        </p:nvSpPr>
        <p:spPr>
          <a:xfrm rot="0">
            <a:off x="450643" y="6773252"/>
            <a:ext cx="17386714" cy="3014534"/>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Arial"/>
                <a:ea typeface="Arial"/>
                <a:cs typeface="Arial"/>
                <a:sym typeface="Arial"/>
              </a:rPr>
              <a:t>banklarni va kredit byurolarini davlat ro‘yxatidan o‘tkazishni amalga oshiradi;</a:t>
            </a:r>
          </a:p>
          <a:p>
            <a:pPr algn="l">
              <a:lnSpc>
                <a:spcPts val="3919"/>
              </a:lnSpc>
              <a:spcBef>
                <a:spcPct val="0"/>
              </a:spcBef>
            </a:pPr>
            <a:r>
              <a:rPr lang="en-US" sz="2799">
                <a:solidFill>
                  <a:srgbClr val="FFFFFF"/>
                </a:solidFill>
                <a:latin typeface="Arial"/>
                <a:ea typeface="Arial"/>
                <a:cs typeface="Arial"/>
                <a:sym typeface="Arial"/>
              </a:rPr>
              <a:t>banklarning, mikrokredit tashkilotlarining, lombardlarning, to‘lov tashkilotlarining, to‘lov tizimlari operatorlarining, valyuta birjalarining, kredit byurolarining faoliyatini va qimmatli qog‘ozlar blankalarini ishlab chiqarishni litsenziyalaydi, shuningdek kredit tashkilotlarining, to‘lov tashkilotlarining, to‘lov tizimlari operatorlarining, valyuta birjalarining, kredit byurolarining va banklar guruhlarining faoliyatini tartibga soladi hamda ushbu faoliyat ustidan nazoratni amalga oshiradi;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704664" y="69850"/>
            <a:ext cx="5417565"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TIJOATR AT BANKI </a:t>
            </a:r>
          </a:p>
        </p:txBody>
      </p:sp>
      <p:sp>
        <p:nvSpPr>
          <p:cNvPr name="TextBox 3" id="3"/>
          <p:cNvSpPr txBox="true"/>
          <p:nvPr/>
        </p:nvSpPr>
        <p:spPr>
          <a:xfrm rot="0">
            <a:off x="8606341" y="2943478"/>
            <a:ext cx="7976995" cy="6777166"/>
          </a:xfrm>
          <a:prstGeom prst="rect">
            <a:avLst/>
          </a:prstGeom>
        </p:spPr>
        <p:txBody>
          <a:bodyPr anchor="t" rtlCol="false" tIns="0" lIns="0" bIns="0" rIns="0">
            <a:spAutoFit/>
          </a:bodyPr>
          <a:lstStyle/>
          <a:p>
            <a:pPr algn="l">
              <a:lnSpc>
                <a:spcPts val="4480"/>
              </a:lnSpc>
            </a:pPr>
            <a:r>
              <a:rPr lang="en-US" sz="3200">
                <a:solidFill>
                  <a:srgbClr val="FFFFFF"/>
                </a:solidFill>
                <a:latin typeface="Akzidenz-Grotesk"/>
                <a:ea typeface="Akzidenz-Grotesk"/>
                <a:cs typeface="Akzidenz-Grotesk"/>
                <a:sym typeface="Akzidenz-Grotesk"/>
              </a:rPr>
              <a:t>•Tijorat banki tijorat asosida bank faoliyatini amalga oshiruvchi - depozitlarni jalb qilish va kreditlar berish, bank hisobvaraqlarini ochish va yuritish, shuningdek, to‘lovlarni amalga oshirish bilan shug‘ullanuvchi kredit tashkilotidir.</a:t>
            </a:r>
          </a:p>
          <a:p>
            <a:pPr algn="l">
              <a:lnSpc>
                <a:spcPts val="4480"/>
              </a:lnSpc>
            </a:pPr>
          </a:p>
          <a:p>
            <a:pPr algn="l">
              <a:lnSpc>
                <a:spcPts val="4480"/>
              </a:lnSpc>
            </a:pPr>
            <a:r>
              <a:rPr lang="en-US" sz="3200">
                <a:solidFill>
                  <a:srgbClr val="FFFFFF"/>
                </a:solidFill>
                <a:latin typeface="Akzidenz-Grotesk"/>
                <a:ea typeface="Akzidenz-Grotesk"/>
                <a:cs typeface="Akzidenz-Grotesk"/>
                <a:sym typeface="Akzidenz-Grotesk"/>
              </a:rPr>
              <a:t>•Tijorat banklari qo'shimcha pul (jamg'arma)ga ega bo'lganlar bilan pulga muhtojlar o'rtasida vositachilardan biri hisoblanadi.</a:t>
            </a:r>
          </a:p>
          <a:p>
            <a:pPr algn="l">
              <a:lnSpc>
                <a:spcPts val="4480"/>
              </a:lnSpc>
            </a:pPr>
          </a:p>
          <a:p>
            <a:pPr algn="l">
              <a:lnSpc>
                <a:spcPts val="4480"/>
              </a:lnSpc>
            </a:pPr>
          </a:p>
        </p:txBody>
      </p:sp>
      <p:grpSp>
        <p:nvGrpSpPr>
          <p:cNvPr name="Group 4" id="4"/>
          <p:cNvGrpSpPr/>
          <p:nvPr/>
        </p:nvGrpSpPr>
        <p:grpSpPr>
          <a:xfrm rot="0">
            <a:off x="0" y="2556032"/>
            <a:ext cx="8311228" cy="7730968"/>
            <a:chOff x="0" y="0"/>
            <a:chExt cx="11081638" cy="10307957"/>
          </a:xfrm>
        </p:grpSpPr>
        <p:pic>
          <p:nvPicPr>
            <p:cNvPr name="Picture 5" id="5"/>
            <p:cNvPicPr>
              <a:picLocks noChangeAspect="true"/>
            </p:cNvPicPr>
            <p:nvPr/>
          </p:nvPicPr>
          <p:blipFill>
            <a:blip r:embed="rId2"/>
            <a:srcRect l="14119" t="0" r="14119" b="0"/>
            <a:stretch>
              <a:fillRect/>
            </a:stretch>
          </p:blipFill>
          <p:spPr>
            <a:xfrm flipH="false" flipV="false">
              <a:off x="0" y="0"/>
              <a:ext cx="11081638" cy="10307957"/>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DAGZpDM-OII</dc:identifier>
  <dcterms:modified xsi:type="dcterms:W3CDTF">2011-08-01T06:04:30Z</dcterms:modified>
  <cp:revision>1</cp:revision>
  <dc:title>O‘zbekiston Respublikasi Bank Tizimi va Pul-Kredit Siyosati</dc:title>
</cp:coreProperties>
</file>